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8" r:id="rId3"/>
    <p:sldId id="257" r:id="rId4"/>
    <p:sldId id="274" r:id="rId5"/>
    <p:sldId id="269" r:id="rId6"/>
    <p:sldId id="262" r:id="rId7"/>
    <p:sldId id="258" r:id="rId8"/>
    <p:sldId id="275" r:id="rId9"/>
    <p:sldId id="270" r:id="rId10"/>
    <p:sldId id="263" r:id="rId11"/>
    <p:sldId id="259" r:id="rId12"/>
    <p:sldId id="276" r:id="rId13"/>
    <p:sldId id="271" r:id="rId14"/>
    <p:sldId id="264" r:id="rId15"/>
    <p:sldId id="260" r:id="rId16"/>
    <p:sldId id="277" r:id="rId17"/>
    <p:sldId id="272" r:id="rId18"/>
    <p:sldId id="265" r:id="rId19"/>
    <p:sldId id="261" r:id="rId20"/>
    <p:sldId id="278" r:id="rId21"/>
    <p:sldId id="273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4157F-3539-D24D-8D81-77335BADCB2B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CB038-852F-5146-9180-2930EDE4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0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American: Standard Method</a:t>
            </a:r>
          </a:p>
          <a:p>
            <a:r>
              <a:rPr lang="en-US"/>
              <a:t>Dutch: Standard Method/Split Method</a:t>
            </a:r>
          </a:p>
          <a:p>
            <a:r>
              <a:rPr lang="en-US"/>
              <a:t>British: Standard Method</a:t>
            </a:r>
          </a:p>
          <a:p>
            <a:r>
              <a:rPr lang="en-US" err="1"/>
              <a:t>Other:Standard</a:t>
            </a:r>
            <a:r>
              <a:rPr lang="en-US"/>
              <a:t> Method/Double/Half/Partitioning/Column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B038-852F-5146-9180-2930EDE40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84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American: Standard Method with Decimal/Fraction</a:t>
            </a:r>
          </a:p>
          <a:p>
            <a:r>
              <a:rPr lang="en-US"/>
              <a:t>Dutch:50% then half</a:t>
            </a:r>
            <a:endParaRPr lang="en-US">
              <a:solidFill>
                <a:srgbClr val="FFFFFF"/>
              </a:solidFill>
            </a:endParaRPr>
          </a:p>
          <a:p>
            <a:r>
              <a:rPr lang="en-US"/>
              <a:t>British:50% then half</a:t>
            </a:r>
            <a:endParaRPr lang="en-US">
              <a:solidFill>
                <a:srgbClr val="FFFFFF"/>
              </a:solidFill>
            </a:endParaRPr>
          </a:p>
          <a:p>
            <a:r>
              <a:rPr lang="en-US"/>
              <a:t>Other:Convert to fraction/Simplify</a:t>
            </a:r>
            <a:endParaRPr lang="en-US">
              <a:solidFill>
                <a:srgbClr val="FFFFFF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B038-852F-5146-9180-2930EDE406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6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&lt;18 – IDK, 10% times 25 (box method), convert to fraction/simplify </a:t>
            </a:r>
          </a:p>
          <a:p>
            <a:r>
              <a:rPr lang="en-US"/>
              <a:t>18-40 – standard method decimal/fraction, 50% then half, 10% times 25 (box method)</a:t>
            </a:r>
          </a:p>
          <a:p>
            <a:r>
              <a:rPr lang="en-US"/>
              <a:t>&gt;40 – Standard method decimal/fraction, 50% then half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B038-852F-5146-9180-2930EDE406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0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&lt;18 – Standard method, partitioning and model version</a:t>
            </a:r>
          </a:p>
          <a:p>
            <a:r>
              <a:rPr lang="en-US"/>
              <a:t>18-40 – Standard method and split method </a:t>
            </a:r>
          </a:p>
          <a:p>
            <a:r>
              <a:rPr lang="en-US"/>
              <a:t>&gt;40 – Standard method, column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B038-852F-5146-9180-2930EDE40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B038-852F-5146-9180-2930EDE40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American: Standard Method</a:t>
            </a:r>
          </a:p>
          <a:p>
            <a:r>
              <a:rPr lang="en-US"/>
              <a:t>Dutch: Standard Method</a:t>
            </a:r>
          </a:p>
          <a:p>
            <a:r>
              <a:rPr lang="en-US"/>
              <a:t>British: Split Method</a:t>
            </a:r>
          </a:p>
          <a:p>
            <a:r>
              <a:rPr lang="en-US"/>
              <a:t>Other: Standard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B038-852F-5146-9180-2930EDE40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5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&lt;18 – Standard method, compensation</a:t>
            </a:r>
          </a:p>
          <a:p>
            <a:r>
              <a:rPr lang="en-US"/>
              <a:t>18-40 – Standard method, split</a:t>
            </a:r>
          </a:p>
          <a:p>
            <a:r>
              <a:rPr lang="en-US"/>
              <a:t>&gt;40 – standard method and column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B038-852F-5146-9180-2930EDE40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93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American: Top heavy Fraction/IDK</a:t>
            </a:r>
          </a:p>
          <a:p>
            <a:r>
              <a:rPr lang="en-US"/>
              <a:t>Dutch: Standard Algorithm</a:t>
            </a:r>
          </a:p>
          <a:p>
            <a:r>
              <a:rPr lang="en-US"/>
              <a:t>British: Common Denominator/Top heavy Fraction</a:t>
            </a:r>
          </a:p>
          <a:p>
            <a:r>
              <a:rPr lang="en-US"/>
              <a:t>Other: Top heavy fraction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B038-852F-5146-9180-2930EDE40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23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&lt;18 – Top heavy fraction, IDK</a:t>
            </a:r>
          </a:p>
          <a:p>
            <a:r>
              <a:rPr lang="en-US"/>
              <a:t>18 – 40 – Standard algorithm, top heavy fractions, IDK, multiplying </a:t>
            </a:r>
          </a:p>
          <a:p>
            <a:r>
              <a:rPr lang="en-US"/>
              <a:t>&gt;40 – split method, standard algorithm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B038-852F-5146-9180-2930EDE40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3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American: Standard Method</a:t>
            </a:r>
            <a:endParaRPr lang="en-US">
              <a:solidFill>
                <a:srgbClr val="FFFFFF"/>
              </a:solidFill>
            </a:endParaRPr>
          </a:p>
          <a:p>
            <a:r>
              <a:rPr lang="en-US"/>
              <a:t>Dutch: Standard Method</a:t>
            </a:r>
            <a:endParaRPr lang="en-US">
              <a:solidFill>
                <a:srgbClr val="FFFFFF"/>
              </a:solidFill>
            </a:endParaRPr>
          </a:p>
          <a:p>
            <a:r>
              <a:rPr lang="en-US"/>
              <a:t>British: Standard Method/1% times 912.56/Box Method(Mention box method only once)</a:t>
            </a:r>
          </a:p>
          <a:p>
            <a:r>
              <a:rPr lang="en-US"/>
              <a:t>Other:1% times 912.56</a:t>
            </a:r>
            <a:endParaRPr lang="en-US">
              <a:solidFill>
                <a:srgbClr val="FFFFFF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B038-852F-5146-9180-2930EDE40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0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&lt;18 – 1% times 912.56 (box method), IDK</a:t>
            </a:r>
          </a:p>
          <a:p>
            <a:r>
              <a:rPr lang="en-US"/>
              <a:t>18-40 – Standard algorithm, 1% times 912.56 (box method) </a:t>
            </a:r>
          </a:p>
          <a:p>
            <a:r>
              <a:rPr lang="en-US"/>
              <a:t>&gt;40 – Standard method with decimal/fraction, IDK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B038-852F-5146-9180-2930EDE40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8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January 11,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January 11,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January 11,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January 11,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January 11,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January 11,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January 11,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January 11,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January 11,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January 11,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January 11,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January 11, 2018</a:t>
            </a:fld>
            <a:endParaRPr lang="en-US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1118" y="609271"/>
            <a:ext cx="4153935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Math in the Street: An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906357"/>
            <a:ext cx="3886200" cy="763322"/>
          </a:xfrm>
        </p:spPr>
        <p:txBody>
          <a:bodyPr/>
          <a:lstStyle/>
          <a:p>
            <a:r>
              <a:rPr lang="en-US"/>
              <a:t>M1: </a:t>
            </a:r>
            <a:r>
              <a:rPr lang="en-US" err="1"/>
              <a:t>Chelsie</a:t>
            </a:r>
            <a:r>
              <a:rPr lang="en-US"/>
              <a:t> Hill, Hannah Taylor, </a:t>
            </a:r>
            <a:r>
              <a:rPr lang="en-US" err="1"/>
              <a:t>Asha</a:t>
            </a:r>
            <a:r>
              <a:rPr lang="en-US"/>
              <a:t> Parkinson Tee, </a:t>
            </a:r>
            <a:r>
              <a:rPr lang="en-US" err="1"/>
              <a:t>Lieke</a:t>
            </a:r>
            <a:r>
              <a:rPr lang="en-US"/>
              <a:t> </a:t>
            </a:r>
            <a:r>
              <a:rPr lang="en-US" err="1"/>
              <a:t>Wolbers</a:t>
            </a:r>
            <a:endParaRPr lang="en-US"/>
          </a:p>
        </p:txBody>
      </p:sp>
      <p:pic>
        <p:nvPicPr>
          <p:cNvPr id="4" name="Picture 3" descr="ma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3" y="857928"/>
            <a:ext cx="3430090" cy="3430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1336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Used:  A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3301578" cy="3733800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r>
              <a:rPr lang="en-US"/>
              <a:t>Standard Method</a:t>
            </a:r>
          </a:p>
          <a:p>
            <a:pPr>
              <a:lnSpc>
                <a:spcPct val="150000"/>
              </a:lnSpc>
            </a:pPr>
            <a:r>
              <a:rPr lang="en-US"/>
              <a:t>Split Method</a:t>
            </a:r>
          </a:p>
          <a:p>
            <a:pPr>
              <a:lnSpc>
                <a:spcPct val="150000"/>
              </a:lnSpc>
            </a:pPr>
            <a:r>
              <a:rPr lang="en-US"/>
              <a:t>Compensation</a:t>
            </a:r>
          </a:p>
          <a:p>
            <a:pPr>
              <a:lnSpc>
                <a:spcPct val="150000"/>
              </a:lnSpc>
            </a:pPr>
            <a:r>
              <a:rPr lang="en-US"/>
              <a:t>Splitting &amp; Compensation</a:t>
            </a:r>
          </a:p>
          <a:p>
            <a:pPr>
              <a:lnSpc>
                <a:spcPct val="150000"/>
              </a:lnSpc>
            </a:pPr>
            <a:r>
              <a:rPr lang="en-US"/>
              <a:t>Column Method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 marL="68580" indent="0">
              <a:buNone/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41581" y="1600201"/>
            <a:ext cx="4847668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Most common strategies: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Standard Method/Split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&lt;18 – Standard method, compensation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18-40 – Standard method, split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&gt;40 – Standard method and column 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endParaRPr lang="en-US"/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Most effective strategies: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Split method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Standard method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7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#3:		</a:t>
            </a:r>
            <a:r>
              <a:rPr lang="en-GB"/>
              <a:t>70 : 2 1/3</a:t>
            </a:r>
            <a:r>
              <a:rPr lang="en-US"/>
              <a:t> </a:t>
            </a:r>
          </a:p>
        </p:txBody>
      </p:sp>
      <p:pic>
        <p:nvPicPr>
          <p:cNvPr id="7" name="Content Placeholder 6" descr="Chart #3 A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 b="1129"/>
          <a:stretch/>
        </p:blipFill>
        <p:spPr>
          <a:xfrm>
            <a:off x="685800" y="1279315"/>
            <a:ext cx="7772400" cy="4803587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507978" y="1428449"/>
            <a:ext cx="3657600" cy="6397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Nationality</a:t>
            </a:r>
          </a:p>
        </p:txBody>
      </p:sp>
    </p:spTree>
    <p:extLst>
      <p:ext uri="{BB962C8B-B14F-4D97-AF65-F5344CB8AC3E}">
        <p14:creationId xmlns:p14="http://schemas.microsoft.com/office/powerpoint/2010/main" val="389408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4" y="1727425"/>
            <a:ext cx="5531217" cy="914400"/>
          </a:xfrm>
        </p:spPr>
        <p:txBody>
          <a:bodyPr/>
          <a:lstStyle/>
          <a:p>
            <a:r>
              <a:rPr lang="en-US" sz="2800"/>
              <a:t>Top-Heavy Fraction/Flip &amp; Divide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6656" y="2641825"/>
            <a:ext cx="6153122" cy="329184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/>
              <a:t>Change the mixed number into a top-heavy fraction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/>
              <a:t>Divide by the fraction (same as multiply by the denominator (how many thirds, fifths, sixths, etc.) and divide by the numerator (how many servings)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172156"/>
            <a:ext cx="7871111" cy="17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8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#3:		</a:t>
            </a:r>
            <a:r>
              <a:rPr lang="en-GB"/>
              <a:t>70 : 2 1/3</a:t>
            </a:r>
            <a:r>
              <a:rPr lang="en-US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4" y="1279315"/>
            <a:ext cx="7475371" cy="4803587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973194" y="1428449"/>
            <a:ext cx="3657600" cy="6397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159853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Used:  A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4148213" cy="3733800"/>
          </a:xfrm>
        </p:spPr>
        <p:txBody>
          <a:bodyPr numCol="1">
            <a:normAutofit/>
          </a:bodyPr>
          <a:lstStyle/>
          <a:p>
            <a:pPr>
              <a:lnSpc>
                <a:spcPct val="130000"/>
              </a:lnSpc>
            </a:pPr>
            <a:r>
              <a:rPr lang="en-US"/>
              <a:t>Standard</a:t>
            </a:r>
          </a:p>
          <a:p>
            <a:pPr>
              <a:lnSpc>
                <a:spcPct val="130000"/>
              </a:lnSpc>
            </a:pPr>
            <a:r>
              <a:rPr lang="en-US"/>
              <a:t>Common Denominator</a:t>
            </a:r>
          </a:p>
          <a:p>
            <a:pPr>
              <a:lnSpc>
                <a:spcPct val="130000"/>
              </a:lnSpc>
            </a:pPr>
            <a:r>
              <a:rPr lang="en-US"/>
              <a:t>Top-heavy Fraction</a:t>
            </a:r>
          </a:p>
          <a:p>
            <a:pPr>
              <a:lnSpc>
                <a:spcPct val="130000"/>
              </a:lnSpc>
            </a:pPr>
            <a:r>
              <a:rPr lang="en-US"/>
              <a:t>Split Method</a:t>
            </a:r>
          </a:p>
          <a:p>
            <a:pPr>
              <a:lnSpc>
                <a:spcPct val="130000"/>
              </a:lnSpc>
            </a:pPr>
            <a:r>
              <a:rPr lang="en-US"/>
              <a:t>Top-heavy Fraction w/ Flip &amp; Divide</a:t>
            </a:r>
          </a:p>
          <a:p>
            <a:pPr>
              <a:lnSpc>
                <a:spcPct val="130000"/>
              </a:lnSpc>
            </a:pPr>
            <a:r>
              <a:rPr lang="en-US"/>
              <a:t>Multiplying</a:t>
            </a:r>
          </a:p>
          <a:p>
            <a:pPr>
              <a:lnSpc>
                <a:spcPct val="130000"/>
              </a:lnSpc>
            </a:pPr>
            <a:r>
              <a:rPr lang="en-US"/>
              <a:t>IDK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96332" y="1575510"/>
            <a:ext cx="4847668" cy="32778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Most common strategies: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Top-heavy Fraction/ Common Denominator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&lt;18 – Top heavy fraction, IDK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18 – 40 – Standard algorithm, top heavy fractions, IDK, multiplying 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&gt;40 – split method, standard algorithm 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endParaRPr lang="en-US"/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Most effective strategies:</a:t>
            </a:r>
          </a:p>
          <a:p>
            <a:r>
              <a:rPr lang="en-US"/>
              <a:t>- Top heavy fraction with flip and divide</a:t>
            </a:r>
          </a:p>
        </p:txBody>
      </p:sp>
    </p:spTree>
    <p:extLst>
      <p:ext uri="{BB962C8B-B14F-4D97-AF65-F5344CB8AC3E}">
        <p14:creationId xmlns:p14="http://schemas.microsoft.com/office/powerpoint/2010/main" val="274067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#4:		</a:t>
            </a:r>
            <a:r>
              <a:rPr lang="en-GB"/>
              <a:t>37.5% of $912.56</a:t>
            </a:r>
            <a:r>
              <a:rPr lang="en-US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98" y="1169460"/>
            <a:ext cx="7352594" cy="4947763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357097" y="1417638"/>
            <a:ext cx="3657600" cy="6397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Nationality</a:t>
            </a:r>
          </a:p>
        </p:txBody>
      </p:sp>
    </p:spTree>
    <p:extLst>
      <p:ext uri="{BB962C8B-B14F-4D97-AF65-F5344CB8AC3E}">
        <p14:creationId xmlns:p14="http://schemas.microsoft.com/office/powerpoint/2010/main" val="284175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 Method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6656" y="2077381"/>
            <a:ext cx="3383280" cy="329184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/>
              <a:t>Find friendly numbers and solve smaller clusters problems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Then add answers to cluster problems for the total amount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11" y="158544"/>
            <a:ext cx="2803400" cy="643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6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#4:		</a:t>
            </a:r>
            <a:r>
              <a:rPr lang="en-GB"/>
              <a:t>37.5% of $912.56</a:t>
            </a:r>
            <a:r>
              <a:rPr lang="en-US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07" y="1214837"/>
            <a:ext cx="7323119" cy="4711240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817314" y="1265575"/>
            <a:ext cx="3657600" cy="6397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63441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Used:  A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3834139" cy="3733800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/>
              <a:t>Standard Method</a:t>
            </a:r>
          </a:p>
          <a:p>
            <a:pPr>
              <a:lnSpc>
                <a:spcPct val="130000"/>
              </a:lnSpc>
            </a:pPr>
            <a:r>
              <a:rPr lang="en-US"/>
              <a:t>1% times 912.56/Box Method</a:t>
            </a:r>
          </a:p>
          <a:p>
            <a:pPr>
              <a:lnSpc>
                <a:spcPct val="130000"/>
              </a:lnSpc>
            </a:pPr>
            <a:r>
              <a:rPr lang="en-US"/>
              <a:t>Standard Method w/ conversion to decimal or fraction</a:t>
            </a:r>
          </a:p>
          <a:p>
            <a:pPr>
              <a:lnSpc>
                <a:spcPct val="130000"/>
              </a:lnSpc>
            </a:pPr>
            <a:r>
              <a:rPr lang="en-US"/>
              <a:t>Cluster Method</a:t>
            </a:r>
          </a:p>
          <a:p>
            <a:pPr>
              <a:lnSpc>
                <a:spcPct val="130000"/>
              </a:lnSpc>
            </a:pPr>
            <a:r>
              <a:rPr lang="en-US"/>
              <a:t>Double then half</a:t>
            </a:r>
          </a:p>
          <a:p>
            <a:pPr>
              <a:lnSpc>
                <a:spcPct val="130000"/>
              </a:lnSpc>
            </a:pPr>
            <a:r>
              <a:rPr lang="en-US"/>
              <a:t>Split Method</a:t>
            </a:r>
          </a:p>
          <a:p>
            <a:pPr>
              <a:lnSpc>
                <a:spcPct val="130000"/>
              </a:lnSpc>
            </a:pPr>
            <a:r>
              <a:rPr lang="en-US"/>
              <a:t>IDK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28345" y="1616474"/>
            <a:ext cx="4847668" cy="41088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Most common strategies: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Standard Method/ 1% times 912.56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&lt;18 – 1% times 912.56 (box method), IDK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18-40 – Standard algorithm, 1% times 912.56 (box method) 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&gt;40 – Standard method with decimal/fraction, IDK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endParaRPr lang="en-US"/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Most effective strategies: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1% of 912.56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79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#5: 		</a:t>
            </a:r>
            <a:r>
              <a:rPr lang="en-GB"/>
              <a:t>25% of $3.72</a:t>
            </a:r>
            <a:r>
              <a:rPr lang="en-US"/>
              <a:t> 	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7"/>
            <a:ext cx="7506840" cy="5067471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470256" y="1479864"/>
            <a:ext cx="3657600" cy="6397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Nationality</a:t>
            </a:r>
          </a:p>
        </p:txBody>
      </p:sp>
    </p:spTree>
    <p:extLst>
      <p:ext uri="{BB962C8B-B14F-4D97-AF65-F5344CB8AC3E}">
        <p14:creationId xmlns:p14="http://schemas.microsoft.com/office/powerpoint/2010/main" val="356235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180"/>
            <a:ext cx="7772400" cy="1362075"/>
          </a:xfrm>
        </p:spPr>
        <p:txBody>
          <a:bodyPr/>
          <a:lstStyle/>
          <a:p>
            <a:pPr algn="ctr"/>
            <a:r>
              <a:rPr lang="en-US"/>
              <a:t>Research Questions: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168857"/>
            <a:ext cx="8082807" cy="2200596"/>
          </a:xfrm>
        </p:spPr>
        <p:txBody>
          <a:bodyPr>
            <a:noAutofit/>
          </a:bodyPr>
          <a:lstStyle/>
          <a:p>
            <a:r>
              <a:rPr lang="en-US" sz="3200"/>
              <a:t>How Do Strategies Vary by Nationality?</a:t>
            </a:r>
          </a:p>
          <a:p>
            <a:r>
              <a:rPr lang="en-US" sz="3200"/>
              <a:t> </a:t>
            </a:r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			How Do Strategies Vary by Age?</a:t>
            </a:r>
          </a:p>
          <a:p>
            <a:endParaRPr lang="en-US" sz="3200"/>
          </a:p>
        </p:txBody>
      </p:sp>
      <p:pic>
        <p:nvPicPr>
          <p:cNvPr id="4" name="Picture 3" descr="Nationaliti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5"/>
          <a:stretch/>
        </p:blipFill>
        <p:spPr>
          <a:xfrm>
            <a:off x="286830" y="2183081"/>
            <a:ext cx="4572000" cy="1925644"/>
          </a:xfrm>
          <a:prstGeom prst="rect">
            <a:avLst/>
          </a:prstGeom>
        </p:spPr>
      </p:pic>
      <p:pic>
        <p:nvPicPr>
          <p:cNvPr id="5" name="Picture 4" descr="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60" y="2222500"/>
            <a:ext cx="4275560" cy="21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96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50% then half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6274" y="2133825"/>
            <a:ext cx="3383280" cy="329184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/>
              <a:t>Find 50% or :2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/>
              <a:t>Then half the answer for the final amount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80" y="1677248"/>
            <a:ext cx="4856203" cy="24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48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#5: 		</a:t>
            </a:r>
            <a:r>
              <a:rPr lang="en-GB"/>
              <a:t>25% of $3.72</a:t>
            </a:r>
            <a:r>
              <a:rPr lang="en-US"/>
              <a:t> 	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1" y="1417638"/>
            <a:ext cx="7813339" cy="4945384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834885" y="1569008"/>
            <a:ext cx="3657600" cy="6397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148403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Used:  A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0201"/>
            <a:ext cx="3479098" cy="3733800"/>
          </a:xfrm>
        </p:spPr>
        <p:txBody>
          <a:bodyPr numCol="1"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/>
              <a:t>Standard Method w/ conversion to decimal or fraction</a:t>
            </a:r>
          </a:p>
          <a:p>
            <a:pPr>
              <a:lnSpc>
                <a:spcPct val="130000"/>
              </a:lnSpc>
            </a:pPr>
            <a:r>
              <a:rPr lang="en-US"/>
              <a:t>50% then half</a:t>
            </a:r>
          </a:p>
          <a:p>
            <a:pPr>
              <a:lnSpc>
                <a:spcPct val="130000"/>
              </a:lnSpc>
            </a:pPr>
            <a:r>
              <a:rPr lang="en-US"/>
              <a:t>10% time 25 (box method)</a:t>
            </a:r>
          </a:p>
          <a:p>
            <a:pPr>
              <a:lnSpc>
                <a:spcPct val="130000"/>
              </a:lnSpc>
            </a:pPr>
            <a:r>
              <a:rPr lang="en-US"/>
              <a:t>Convert to fraction/ simplify</a:t>
            </a:r>
          </a:p>
          <a:p>
            <a:pPr>
              <a:lnSpc>
                <a:spcPct val="130000"/>
              </a:lnSpc>
            </a:pPr>
            <a:r>
              <a:rPr lang="en-US"/>
              <a:t>Split Method</a:t>
            </a:r>
          </a:p>
          <a:p>
            <a:pPr>
              <a:lnSpc>
                <a:spcPct val="130000"/>
              </a:lnSpc>
            </a:pPr>
            <a:r>
              <a:rPr lang="en-US"/>
              <a:t>Compensation</a:t>
            </a:r>
          </a:p>
          <a:p>
            <a:pPr>
              <a:lnSpc>
                <a:spcPct val="130000"/>
              </a:lnSpc>
            </a:pPr>
            <a:r>
              <a:rPr lang="en-US"/>
              <a:t>IDK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64899" y="1600201"/>
            <a:ext cx="4847668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Most common strategies: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50% then half/ Standard Method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&lt;18 – IDK, 10% times 25 (box method), convert to fraction/simplify 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18-40 – standard method decimal/fraction, 50% then half, 10% times 25 (box method)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&gt;40 – Standard method decimal/fraction, 50% then half 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Most effective strategies: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50% then half 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endParaRPr lang="en-US"/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7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#1:		</a:t>
            </a:r>
            <a:r>
              <a:rPr lang="en-GB"/>
              <a:t>36 x 175</a:t>
            </a:r>
            <a:r>
              <a:rPr lang="en-US"/>
              <a:t>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98546"/>
            <a:ext cx="7675506" cy="4648407"/>
          </a:xfrm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652986" y="1523419"/>
            <a:ext cx="3657600" cy="639763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Nationality</a:t>
            </a:r>
          </a:p>
        </p:txBody>
      </p:sp>
    </p:spTree>
    <p:extLst>
      <p:ext uri="{BB962C8B-B14F-4D97-AF65-F5344CB8AC3E}">
        <p14:creationId xmlns:p14="http://schemas.microsoft.com/office/powerpoint/2010/main" val="57361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Box Method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The box method splits numbers into their place values and involves multiplying each value from both operands with each other</a:t>
            </a:r>
          </a:p>
        </p:txBody>
      </p:sp>
      <p:pic>
        <p:nvPicPr>
          <p:cNvPr id="5" name="Picture 4" descr="a4cc4332-15ae-4d74-888c-fe349a749b9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49" y="1524000"/>
            <a:ext cx="4274423" cy="28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4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#1:		</a:t>
            </a:r>
            <a:r>
              <a:rPr lang="en-GB"/>
              <a:t>36 x 175</a:t>
            </a:r>
            <a:r>
              <a:rPr lang="en-US"/>
              <a:t>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4" y="1228910"/>
            <a:ext cx="8144756" cy="4864631"/>
          </a:xfrm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652986" y="1417638"/>
            <a:ext cx="3657600" cy="639763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343393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Used:  A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3697585" cy="3733800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/>
              <a:t>Standard Method</a:t>
            </a:r>
          </a:p>
          <a:p>
            <a:pPr>
              <a:lnSpc>
                <a:spcPct val="150000"/>
              </a:lnSpc>
            </a:pPr>
            <a:r>
              <a:rPr lang="en-US"/>
              <a:t>Split Method</a:t>
            </a:r>
          </a:p>
          <a:p>
            <a:pPr>
              <a:lnSpc>
                <a:spcPct val="150000"/>
              </a:lnSpc>
            </a:pPr>
            <a:r>
              <a:rPr lang="en-US"/>
              <a:t>Double/Half</a:t>
            </a:r>
          </a:p>
          <a:p>
            <a:pPr>
              <a:lnSpc>
                <a:spcPct val="150000"/>
              </a:lnSpc>
            </a:pPr>
            <a:r>
              <a:rPr lang="en-US"/>
              <a:t>Partitioning</a:t>
            </a:r>
          </a:p>
          <a:p>
            <a:pPr>
              <a:lnSpc>
                <a:spcPct val="150000"/>
              </a:lnSpc>
            </a:pPr>
            <a:r>
              <a:rPr lang="en-US"/>
              <a:t>Box Method</a:t>
            </a:r>
          </a:p>
          <a:p>
            <a:pPr>
              <a:lnSpc>
                <a:spcPct val="150000"/>
              </a:lnSpc>
            </a:pPr>
            <a:r>
              <a:rPr lang="en-US"/>
              <a:t>Partition &amp; Split</a:t>
            </a:r>
          </a:p>
          <a:p>
            <a:pPr>
              <a:lnSpc>
                <a:spcPct val="150000"/>
              </a:lnSpc>
            </a:pPr>
            <a:r>
              <a:rPr lang="en-US"/>
              <a:t>Column Method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68473" y="1600201"/>
            <a:ext cx="4847668" cy="383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Most common strategies: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Standard Method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&lt;18 – Standard method, partitioning and model version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18-40 – Standard method and split method 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/>
              <a:t>&gt;40 – Standard method, column method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endParaRPr lang="en-US"/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Most effective strategies: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US"/>
              <a:t>Standard method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7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#2: 		</a:t>
            </a:r>
            <a:r>
              <a:rPr lang="en-GB"/>
              <a:t>998.13 – 98.87</a:t>
            </a:r>
            <a:r>
              <a:rPr lang="en-US"/>
              <a:t> </a:t>
            </a:r>
          </a:p>
        </p:txBody>
      </p:sp>
      <p:pic>
        <p:nvPicPr>
          <p:cNvPr id="8" name="Content Placeholder 7" descr="Chart #2 A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1246" b="823"/>
          <a:stretch/>
        </p:blipFill>
        <p:spPr>
          <a:xfrm>
            <a:off x="685800" y="1295208"/>
            <a:ext cx="7675506" cy="4388617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507978" y="1417638"/>
            <a:ext cx="3657600" cy="6397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Nationality</a:t>
            </a:r>
          </a:p>
        </p:txBody>
      </p:sp>
    </p:spTree>
    <p:extLst>
      <p:ext uri="{BB962C8B-B14F-4D97-AF65-F5344CB8AC3E}">
        <p14:creationId xmlns:p14="http://schemas.microsoft.com/office/powerpoint/2010/main" val="72154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Split method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6274" y="2133826"/>
            <a:ext cx="3383280" cy="1746730"/>
          </a:xfrm>
        </p:spPr>
        <p:txBody>
          <a:bodyPr vert="horz" lIns="0" tIns="45720" rIns="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n-US" sz="2000"/>
              <a:t>Splitting the numbers into friendlier numbers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  Solve both of the new          equations</a:t>
            </a:r>
          </a:p>
          <a:p>
            <a:pPr marL="342900" indent="-342900">
              <a:buAutoNum type="arabicPeriod"/>
            </a:pPr>
            <a:r>
              <a:rPr lang="en-US" sz="2000"/>
              <a:t>  Combine answers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49" y="1766404"/>
            <a:ext cx="4274423" cy="23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0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#2: 		</a:t>
            </a:r>
            <a:r>
              <a:rPr lang="en-GB"/>
              <a:t>998.13 – 98.87</a:t>
            </a:r>
            <a:r>
              <a:rPr lang="en-US"/>
              <a:t>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9" y="1295208"/>
            <a:ext cx="6747308" cy="5263940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998340" y="1414320"/>
            <a:ext cx="3657600" cy="6397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2829828957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 Pop</vt:lpstr>
      <vt:lpstr>Math in the Street: An Investigation</vt:lpstr>
      <vt:lpstr>Research Questions:</vt:lpstr>
      <vt:lpstr>Problem #1:  36 x 175 </vt:lpstr>
      <vt:lpstr>Box Method</vt:lpstr>
      <vt:lpstr>Problem #1:  36 x 175 </vt:lpstr>
      <vt:lpstr>Strategies Used:  A Conclusion</vt:lpstr>
      <vt:lpstr>Problem #2:   998.13 – 98.87 </vt:lpstr>
      <vt:lpstr>Split method</vt:lpstr>
      <vt:lpstr>Problem #2:   998.13 – 98.87 </vt:lpstr>
      <vt:lpstr>Strategies Used:  A Conclusion</vt:lpstr>
      <vt:lpstr>Problem #3:  70 : 2 1/3 </vt:lpstr>
      <vt:lpstr>Top-Heavy Fraction/Flip &amp; Divide</vt:lpstr>
      <vt:lpstr>Problem #3:  70 : 2 1/3 </vt:lpstr>
      <vt:lpstr>Strategies Used:  A Conclusion</vt:lpstr>
      <vt:lpstr>Problem #4:  37.5% of $912.56 </vt:lpstr>
      <vt:lpstr>Cluster Method</vt:lpstr>
      <vt:lpstr>Problem #4:  37.5% of $912.56 </vt:lpstr>
      <vt:lpstr>Strategies Used:  A Conclusion</vt:lpstr>
      <vt:lpstr>Problem #5:   25% of $3.72  </vt:lpstr>
      <vt:lpstr>50% then half</vt:lpstr>
      <vt:lpstr>Problem #5:   25% of $3.72  </vt:lpstr>
      <vt:lpstr>Strategies Used:  A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in the Street: An Investigation</dc:title>
  <cp:revision>2</cp:revision>
  <dcterms:modified xsi:type="dcterms:W3CDTF">2018-01-11T14:02:11Z</dcterms:modified>
</cp:coreProperties>
</file>