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dd44c12c0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dd44c12c0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dd44c12c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dd44c12c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af987f08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daf987f0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af987f08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daf987f08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daf987f08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daf987f08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daf987f08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daf987f08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daf987f08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daf987f08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daf987f08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daf987f08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e01601a1b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e01601a1b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dd888260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dd888260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200000"/>
              </a:lnSpc>
              <a:spcBef>
                <a:spcPts val="120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i="1" sz="1200">
              <a:solidFill>
                <a:srgbClr val="1F80E8"/>
              </a:solidFill>
              <a:highlight>
                <a:srgbClr val="E8F2FC"/>
              </a:highlight>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01601a1b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01601a1b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0232890a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e0232890a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e0232890ad_1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e0232890ad_1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e0232890ad_1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e0232890ad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e0232890ad_1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e0232890ad_1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e0232890ad_1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e0232890ad_1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e01601a1b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e01601a1b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dd44c12c0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dd44c12c0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de62a49f5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de62a49f5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de90b238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de90b238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de90b238f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de90b238f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e21dfe2e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e21dfe2e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de90b238f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de90b238f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de90b238f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de90b238f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dbbd118e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dbbd118e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de90b238f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de90b238f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e01601a1b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e01601a1b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e01601a1b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e01601a1b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daf987f08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daf987f08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e01601a1b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e01601a1b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e01601a1b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e01601a1b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de21dfe2e0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de21dfe2e0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e21dfe2e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de21dfe2e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dbbd118e3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dbbd118e3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de21dfe2e0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de21dfe2e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e21dfe2e0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e21dfe2e0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e21dfe2e0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e21dfe2e0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e21dfe2e0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e21dfe2e0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e21dfe2e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de21dfe2e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udemy.com/user/andrewgilbert8/"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l3fur-iSg4U" TargetMode="Externa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thepeakperformancecenter.com/development-series/skill-builder/interpersonal/coaching-for-performance/coaching-model/fuel-coaching-mode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hyperlink" Target="https://brightmorningteam.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vimeo.com/377632926" TargetMode="Externa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www.performanceconsultants.com/grow-mode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1" Type="http://schemas.openxmlformats.org/officeDocument/2006/relationships/hyperlink" Target="https://www.performanceconsultants.com/grow-model" TargetMode="External"/><Relationship Id="rId10" Type="http://schemas.openxmlformats.org/officeDocument/2006/relationships/hyperlink" Target="https://www.youtube.com/watch?v=1fbooiSh_bA" TargetMode="External"/><Relationship Id="rId13" Type="http://schemas.openxmlformats.org/officeDocument/2006/relationships/hyperlink" Target="https://dougthorpe.com/be-smart-about-your-goal-setting/" TargetMode="External"/><Relationship Id="rId12" Type="http://schemas.openxmlformats.org/officeDocument/2006/relationships/hyperlink" Target="https://www.performanceconsultants.com/grow-model" TargetMode="External"/><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ww.lucidchart.com/blog/how-to-use-the-grow-method" TargetMode="External"/><Relationship Id="rId4" Type="http://schemas.openxmlformats.org/officeDocument/2006/relationships/hyperlink" Target="https://www.lucidchart.com/blog/how-to-use-the-grow-method" TargetMode="External"/><Relationship Id="rId9" Type="http://schemas.openxmlformats.org/officeDocument/2006/relationships/hyperlink" Target="https://www.youtube.com/watch?v=1fbooiSh_bA" TargetMode="External"/><Relationship Id="rId15" Type="http://schemas.openxmlformats.org/officeDocument/2006/relationships/hyperlink" Target="https://www.yourcoach.be/en/coaching-tools/grow-coaching-model/" TargetMode="External"/><Relationship Id="rId14" Type="http://schemas.openxmlformats.org/officeDocument/2006/relationships/hyperlink" Target="https://dougthorpe.com/be-smart-about-your-goal-setting/" TargetMode="External"/><Relationship Id="rId17" Type="http://schemas.openxmlformats.org/officeDocument/2006/relationships/hyperlink" Target="https://www.toolshero.com/management/oscar-coaching-model/" TargetMode="External"/><Relationship Id="rId16" Type="http://schemas.openxmlformats.org/officeDocument/2006/relationships/hyperlink" Target="https://www.yourcoach.be/en/coaching-tools/grow-coaching-model/" TargetMode="External"/><Relationship Id="rId5" Type="http://schemas.openxmlformats.org/officeDocument/2006/relationships/hyperlink" Target="https://managementconsulted.com/grow-coaching-model/" TargetMode="External"/><Relationship Id="rId6" Type="http://schemas.openxmlformats.org/officeDocument/2006/relationships/hyperlink" Target="https://managementconsulted.com/grow-coaching-model/" TargetMode="External"/><Relationship Id="rId7" Type="http://schemas.openxmlformats.org/officeDocument/2006/relationships/hyperlink" Target="https://www.mindtools.com/pages/article/newLDR_89.htm?utm_source=youtube&amp;utm_medium=video&amp;utm_campaign=growmodel&amp;utm_content=description" TargetMode="External"/><Relationship Id="rId8" Type="http://schemas.openxmlformats.org/officeDocument/2006/relationships/hyperlink" Target="https://www.mindtools.com/pages/article/newLDR_89.htm?utm_source=youtube&amp;utm_medium=video&amp;utm_campaign=growmodel&amp;utm_content=descrip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hyperlink" Target="http://teachinglearninglaughing.weebly.com/coaching-models.html" TargetMode="External"/><Relationship Id="rId10" Type="http://schemas.openxmlformats.org/officeDocument/2006/relationships/hyperlink" Target="https://www.animascoaching.com/our-knowledge/faqs/what-is-transformational-coaching-98/" TargetMode="External"/><Relationship Id="rId12" Type="http://schemas.openxmlformats.org/officeDocument/2006/relationships/hyperlink" Target="https://www.edweek.org/education/opinion-the-10-key-elements-of-transformational-coaching/2017/01" TargetMode="External"/><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youtube.com/watch?v=l3fur-iSg4U" TargetMode="External"/><Relationship Id="rId4" Type="http://schemas.openxmlformats.org/officeDocument/2006/relationships/hyperlink" Target="https://thepeakperformancecenter.com/development-series/skill-builder/interpersonal/coaching-for-performance/coaching-model/fuel-coaching-model/" TargetMode="External"/><Relationship Id="rId9" Type="http://schemas.openxmlformats.org/officeDocument/2006/relationships/hyperlink" Target="https://positivepsychology.com/coaching-models/" TargetMode="External"/><Relationship Id="rId5" Type="http://schemas.openxmlformats.org/officeDocument/2006/relationships/hyperlink" Target="https://wp.nyu.edu/coaching/tools/fuel-model/" TargetMode="External"/><Relationship Id="rId6" Type="http://schemas.openxmlformats.org/officeDocument/2006/relationships/hyperlink" Target="https://thepeakperformancecenter.com/development-series/skill-builder/interpersonal/coaching-for-performance/coaching-model/fuel-coaching-model/" TargetMode="External"/><Relationship Id="rId7" Type="http://schemas.openxmlformats.org/officeDocument/2006/relationships/hyperlink" Target="https://brightmorningteam.com/" TargetMode="External"/><Relationship Id="rId8" Type="http://schemas.openxmlformats.org/officeDocument/2006/relationships/hyperlink" Target="https://www.edsurge.com/news/2019-07-09-want-transformational-teachers-here-s-why-change-starts-with-coach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dougthorpe.com/be-smart-about-your-goal-sett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Instructional Coaching Models</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Hannah Taylor, </a:t>
            </a:r>
            <a:r>
              <a:rPr lang="en"/>
              <a:t>Sana Al-Harash, Wei Nan (Nancy), </a:t>
            </a:r>
            <a:r>
              <a:rPr lang="en"/>
              <a:t>Ben Slater</a:t>
            </a:r>
            <a:r>
              <a:rPr lang="en"/>
              <a:t>- June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The OSCAR Model</a:t>
            </a:r>
            <a:endParaRPr/>
          </a:p>
        </p:txBody>
      </p:sp>
      <p:sp>
        <p:nvSpPr>
          <p:cNvPr id="232" name="Google Shape;232;p22"/>
          <p:cNvSpPr txBox="1"/>
          <p:nvPr/>
        </p:nvSpPr>
        <p:spPr>
          <a:xfrm>
            <a:off x="2263250" y="2925075"/>
            <a:ext cx="170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By Sana Al-Harash</a:t>
            </a:r>
            <a:endParaRPr>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1289050" y="292225"/>
            <a:ext cx="7038900" cy="428100"/>
          </a:xfrm>
          <a:prstGeom prst="rect">
            <a:avLst/>
          </a:prstGeom>
          <a:solidFill>
            <a:schemeClr val="dk1"/>
          </a:solidFill>
        </p:spPr>
        <p:txBody>
          <a:bodyPr anchorCtr="0" anchor="t" bIns="91425" lIns="91425" spcFirstLastPara="1" rIns="91425" wrap="square" tIns="91425">
            <a:normAutofit fontScale="90000"/>
          </a:bodyPr>
          <a:lstStyle/>
          <a:p>
            <a:pPr indent="0" lvl="0" marL="0" rtl="0" algn="l">
              <a:lnSpc>
                <a:spcPct val="120000"/>
              </a:lnSpc>
              <a:spcBef>
                <a:spcPts val="0"/>
              </a:spcBef>
              <a:spcAft>
                <a:spcPts val="0"/>
              </a:spcAft>
              <a:buNone/>
            </a:pPr>
            <a:r>
              <a:rPr lang="en" sz="2450">
                <a:highlight>
                  <a:schemeClr val="dk1"/>
                </a:highlight>
                <a:latin typeface="EB Garamond"/>
                <a:ea typeface="EB Garamond"/>
                <a:cs typeface="EB Garamond"/>
                <a:sym typeface="EB Garamond"/>
              </a:rPr>
              <a:t>What is the OSCAR model?</a:t>
            </a:r>
            <a:endParaRPr sz="2450">
              <a:highlight>
                <a:schemeClr val="dk1"/>
              </a:highlight>
              <a:latin typeface="EB Garamond"/>
              <a:ea typeface="EB Garamond"/>
              <a:cs typeface="EB Garamond"/>
              <a:sym typeface="EB Garamond"/>
            </a:endParaRPr>
          </a:p>
          <a:p>
            <a:pPr indent="0" lvl="0" marL="0" rtl="0" algn="l">
              <a:lnSpc>
                <a:spcPct val="120000"/>
              </a:lnSpc>
              <a:spcBef>
                <a:spcPts val="1500"/>
              </a:spcBef>
              <a:spcAft>
                <a:spcPts val="1500"/>
              </a:spcAft>
              <a:buNone/>
            </a:pPr>
            <a:r>
              <a:rPr lang="en" sz="1100">
                <a:latin typeface="Arial"/>
                <a:ea typeface="Arial"/>
                <a:cs typeface="Arial"/>
                <a:sym typeface="Arial"/>
              </a:rPr>
              <a:t>Building from the GROW model, the OSCAR model was formulated in 2002 by British coaches and trainers</a:t>
            </a:r>
            <a:r>
              <a:rPr lang="en" sz="1100">
                <a:uFill>
                  <a:noFill/>
                </a:uFill>
                <a:latin typeface="Arial"/>
                <a:ea typeface="Arial"/>
                <a:cs typeface="Arial"/>
                <a:sym typeface="Arial"/>
                <a:hlinkClick r:id="rId3"/>
              </a:rPr>
              <a:t> Andrew Gilbert</a:t>
            </a:r>
            <a:r>
              <a:rPr lang="en" sz="1100">
                <a:latin typeface="Arial"/>
                <a:ea typeface="Arial"/>
                <a:cs typeface="Arial"/>
                <a:sym typeface="Arial"/>
              </a:rPr>
              <a:t> and Karen Whittleworth. </a:t>
            </a:r>
            <a:r>
              <a:rPr lang="en" sz="1100">
                <a:latin typeface="Arial"/>
                <a:ea typeface="Arial"/>
                <a:cs typeface="Arial"/>
                <a:sym typeface="Arial"/>
              </a:rPr>
              <a:t>Their</a:t>
            </a:r>
            <a:r>
              <a:rPr lang="en" sz="1100">
                <a:latin typeface="Arial"/>
                <a:ea typeface="Arial"/>
                <a:cs typeface="Arial"/>
                <a:sym typeface="Arial"/>
              </a:rPr>
              <a:t> aim was to provide those in managerial positions with the ability to adopt a development coaching style, to benefit their company and team. </a:t>
            </a:r>
            <a:endParaRPr sz="2450">
              <a:highlight>
                <a:schemeClr val="dk1"/>
              </a:highlight>
              <a:latin typeface="EB Garamond"/>
              <a:ea typeface="EB Garamond"/>
              <a:cs typeface="EB Garamond"/>
              <a:sym typeface="EB Garamond"/>
            </a:endParaRPr>
          </a:p>
        </p:txBody>
      </p:sp>
      <p:sp>
        <p:nvSpPr>
          <p:cNvPr id="238" name="Google Shape;238;p23"/>
          <p:cNvSpPr txBox="1"/>
          <p:nvPr>
            <p:ph idx="1" type="body"/>
          </p:nvPr>
        </p:nvSpPr>
        <p:spPr>
          <a:xfrm>
            <a:off x="0" y="4711875"/>
            <a:ext cx="7109100" cy="428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900">
                <a:latin typeface="EB Garamond"/>
                <a:ea typeface="EB Garamond"/>
                <a:cs typeface="EB Garamond"/>
                <a:sym typeface="EB Garamond"/>
              </a:rPr>
              <a:t>Reference</a:t>
            </a:r>
            <a:r>
              <a:rPr lang="en" sz="900">
                <a:latin typeface="EB Garamond"/>
                <a:ea typeface="EB Garamond"/>
                <a:cs typeface="EB Garamond"/>
                <a:sym typeface="EB Garamond"/>
              </a:rPr>
              <a:t>: </a:t>
            </a:r>
            <a:r>
              <a:rPr lang="en" sz="900">
                <a:latin typeface="EB Garamond"/>
                <a:ea typeface="EB Garamond"/>
                <a:cs typeface="EB Garamond"/>
                <a:sym typeface="EB Garamond"/>
              </a:rPr>
              <a:t>Mulder, P. (2019). </a:t>
            </a:r>
            <a:r>
              <a:rPr i="1" lang="en" sz="900">
                <a:latin typeface="EB Garamond"/>
                <a:ea typeface="EB Garamond"/>
                <a:cs typeface="EB Garamond"/>
                <a:sym typeface="EB Garamond"/>
              </a:rPr>
              <a:t>OSCAR Coaching Model</a:t>
            </a:r>
            <a:r>
              <a:rPr lang="en" sz="900">
                <a:latin typeface="EB Garamond"/>
                <a:ea typeface="EB Garamond"/>
                <a:cs typeface="EB Garamond"/>
                <a:sym typeface="EB Garamond"/>
              </a:rPr>
              <a:t>. Retrieved [insert date] from toolshero: https://www.toolshero.com/management/oscar-coaching-model/</a:t>
            </a:r>
            <a:endParaRPr sz="900">
              <a:latin typeface="EB Garamond"/>
              <a:ea typeface="EB Garamond"/>
              <a:cs typeface="EB Garamond"/>
              <a:sym typeface="EB Garamond"/>
            </a:endParaRPr>
          </a:p>
        </p:txBody>
      </p:sp>
      <p:pic>
        <p:nvPicPr>
          <p:cNvPr id="239" name="Google Shape;239;p23"/>
          <p:cNvPicPr preferRelativeResize="0"/>
          <p:nvPr/>
        </p:nvPicPr>
        <p:blipFill>
          <a:blip r:embed="rId4">
            <a:alphaModFix/>
          </a:blip>
          <a:stretch>
            <a:fillRect/>
          </a:stretch>
        </p:blipFill>
        <p:spPr>
          <a:xfrm>
            <a:off x="759825" y="1570950"/>
            <a:ext cx="7789225" cy="3064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latin typeface="EB Garamond"/>
                <a:ea typeface="EB Garamond"/>
                <a:cs typeface="EB Garamond"/>
                <a:sym typeface="EB Garamond"/>
              </a:rPr>
              <a:t>Goal of the OSCAR Coaching Model</a:t>
            </a:r>
            <a:endParaRPr u="sng">
              <a:latin typeface="EB Garamond"/>
              <a:ea typeface="EB Garamond"/>
              <a:cs typeface="EB Garamond"/>
              <a:sym typeface="EB Garamond"/>
            </a:endParaRPr>
          </a:p>
        </p:txBody>
      </p:sp>
      <p:sp>
        <p:nvSpPr>
          <p:cNvPr id="245" name="Google Shape;245;p2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fontScale="25000" lnSpcReduction="20000"/>
          </a:bodyPr>
          <a:lstStyle/>
          <a:p>
            <a:pPr indent="0" lvl="0" marL="457200" rtl="0" algn="l">
              <a:spcBef>
                <a:spcPts val="0"/>
              </a:spcBef>
              <a:spcAft>
                <a:spcPts val="0"/>
              </a:spcAft>
              <a:buNone/>
            </a:pPr>
            <a:r>
              <a:t/>
            </a:r>
            <a:endParaRPr>
              <a:latin typeface="EB Garamond"/>
              <a:ea typeface="EB Garamond"/>
              <a:cs typeface="EB Garamond"/>
              <a:sym typeface="EB Garamond"/>
            </a:endParaRPr>
          </a:p>
          <a:p>
            <a:pPr indent="0" lvl="0" marL="457200" rtl="0" algn="l">
              <a:spcBef>
                <a:spcPts val="1200"/>
              </a:spcBef>
              <a:spcAft>
                <a:spcPts val="0"/>
              </a:spcAft>
              <a:buNone/>
            </a:pPr>
            <a:r>
              <a:t/>
            </a:r>
            <a:endParaRPr>
              <a:latin typeface="EB Garamond"/>
              <a:ea typeface="EB Garamond"/>
              <a:cs typeface="EB Garamond"/>
              <a:sym typeface="EB Garamond"/>
            </a:endParaRPr>
          </a:p>
          <a:p>
            <a:pPr indent="-362370" lvl="0" marL="457200" rtl="0" algn="l">
              <a:spcBef>
                <a:spcPts val="1200"/>
              </a:spcBef>
              <a:spcAft>
                <a:spcPts val="0"/>
              </a:spcAft>
              <a:buSzPct val="100000"/>
              <a:buFont typeface="EB Garamond"/>
              <a:buChar char="●"/>
            </a:pPr>
            <a:r>
              <a:rPr lang="en" sz="8426">
                <a:latin typeface="EB Garamond"/>
                <a:ea typeface="EB Garamond"/>
                <a:cs typeface="EB Garamond"/>
                <a:sym typeface="EB Garamond"/>
              </a:rPr>
              <a:t>The OSCAR Model is a solution-oriented coaching method (does not focus on cause).</a:t>
            </a:r>
            <a:endParaRPr sz="8426">
              <a:latin typeface="EB Garamond"/>
              <a:ea typeface="EB Garamond"/>
              <a:cs typeface="EB Garamond"/>
              <a:sym typeface="EB Garamond"/>
            </a:endParaRPr>
          </a:p>
          <a:p>
            <a:pPr indent="-362370" lvl="0" marL="457200" rtl="0" algn="l">
              <a:spcBef>
                <a:spcPts val="0"/>
              </a:spcBef>
              <a:spcAft>
                <a:spcPts val="0"/>
              </a:spcAft>
              <a:buSzPct val="100000"/>
              <a:buFont typeface="EB Garamond"/>
              <a:buChar char="●"/>
            </a:pPr>
            <a:r>
              <a:rPr lang="en" sz="8426">
                <a:latin typeface="EB Garamond"/>
                <a:ea typeface="EB Garamond"/>
                <a:cs typeface="EB Garamond"/>
                <a:sym typeface="EB Garamond"/>
              </a:rPr>
              <a:t>Goal is to help managers increase and improve their employees’ performance and professional efficiency.</a:t>
            </a:r>
            <a:endParaRPr sz="8426">
              <a:latin typeface="EB Garamond"/>
              <a:ea typeface="EB Garamond"/>
              <a:cs typeface="EB Garamond"/>
              <a:sym typeface="EB Garamond"/>
            </a:endParaRPr>
          </a:p>
          <a:p>
            <a:pPr indent="-362370" lvl="0" marL="457200" rtl="0" algn="l">
              <a:spcBef>
                <a:spcPts val="0"/>
              </a:spcBef>
              <a:spcAft>
                <a:spcPts val="0"/>
              </a:spcAft>
              <a:buSzPct val="100000"/>
              <a:buFont typeface="EB Garamond"/>
              <a:buChar char="●"/>
            </a:pPr>
            <a:r>
              <a:rPr lang="en" sz="8426">
                <a:latin typeface="EB Garamond"/>
                <a:ea typeface="EB Garamond"/>
                <a:cs typeface="EB Garamond"/>
                <a:sym typeface="EB Garamond"/>
              </a:rPr>
              <a:t>The manager, who will be the coach, guides this five step process. </a:t>
            </a:r>
            <a:endParaRPr sz="8426">
              <a:latin typeface="EB Garamond"/>
              <a:ea typeface="EB Garamond"/>
              <a:cs typeface="EB Garamond"/>
              <a:sym typeface="EB Garamond"/>
            </a:endParaRPr>
          </a:p>
          <a:p>
            <a:pPr indent="-362370" lvl="0" marL="457200" rtl="0" algn="l">
              <a:spcBef>
                <a:spcPts val="0"/>
              </a:spcBef>
              <a:spcAft>
                <a:spcPts val="0"/>
              </a:spcAft>
              <a:buSzPct val="100000"/>
              <a:buFont typeface="EB Garamond"/>
              <a:buChar char="●"/>
            </a:pPr>
            <a:r>
              <a:rPr lang="en" sz="8426">
                <a:latin typeface="EB Garamond"/>
                <a:ea typeface="EB Garamond"/>
                <a:cs typeface="EB Garamond"/>
                <a:sym typeface="EB Garamond"/>
              </a:rPr>
              <a:t>Is usually done virtually.</a:t>
            </a:r>
            <a:endParaRPr sz="8426">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1200"/>
              </a:spcAft>
              <a:buNone/>
            </a:pPr>
            <a:r>
              <a:t/>
            </a:r>
            <a:endParaRPr>
              <a:latin typeface="EB Garamond"/>
              <a:ea typeface="EB Garamond"/>
              <a:cs typeface="EB Garamond"/>
              <a:sym typeface="EB 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5"/>
          <p:cNvSpPr txBox="1"/>
          <p:nvPr>
            <p:ph idx="1" type="body"/>
          </p:nvPr>
        </p:nvSpPr>
        <p:spPr>
          <a:xfrm>
            <a:off x="688400" y="1793025"/>
            <a:ext cx="41760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400" u="sng">
              <a:latin typeface="Merriweather"/>
              <a:ea typeface="Merriweather"/>
              <a:cs typeface="Merriweather"/>
              <a:sym typeface="Merriweather"/>
            </a:endParaRPr>
          </a:p>
          <a:p>
            <a:pPr indent="0" lvl="0" marL="0" rtl="0" algn="l">
              <a:spcBef>
                <a:spcPts val="1200"/>
              </a:spcBef>
              <a:spcAft>
                <a:spcPts val="0"/>
              </a:spcAft>
              <a:buNone/>
            </a:pPr>
            <a:r>
              <a:rPr lang="en" sz="1400" u="sng">
                <a:latin typeface="Merriweather"/>
                <a:ea typeface="Merriweather"/>
                <a:cs typeface="Merriweather"/>
                <a:sym typeface="Merriweather"/>
              </a:rPr>
              <a:t>Questions to consider at this point:</a:t>
            </a:r>
            <a:endParaRPr sz="1400" u="sng">
              <a:latin typeface="Merriweather"/>
              <a:ea typeface="Merriweather"/>
              <a:cs typeface="Merriweather"/>
              <a:sym typeface="Merriweather"/>
            </a:endParaRPr>
          </a:p>
          <a:p>
            <a:pPr indent="-317500" lvl="0" marL="457200" rtl="0" algn="l">
              <a:spcBef>
                <a:spcPts val="1200"/>
              </a:spcBef>
              <a:spcAft>
                <a:spcPts val="0"/>
              </a:spcAft>
              <a:buSzPts val="1400"/>
              <a:buFont typeface="Merriweather"/>
              <a:buChar char="●"/>
            </a:pPr>
            <a:r>
              <a:rPr lang="en" sz="1400">
                <a:latin typeface="Merriweather"/>
                <a:ea typeface="Merriweather"/>
                <a:cs typeface="Merriweather"/>
                <a:sym typeface="Merriweather"/>
              </a:rPr>
              <a:t>What would you like to achieve from today’s session?</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What is your long-term outcome?</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WHat would success look like?</a:t>
            </a:r>
            <a:endParaRPr sz="1400">
              <a:latin typeface="Merriweather"/>
              <a:ea typeface="Merriweather"/>
              <a:cs typeface="Merriweather"/>
              <a:sym typeface="Merriweather"/>
            </a:endParaRPr>
          </a:p>
        </p:txBody>
      </p:sp>
      <p:sp>
        <p:nvSpPr>
          <p:cNvPr id="251" name="Google Shape;251;p25"/>
          <p:cNvSpPr txBox="1"/>
          <p:nvPr/>
        </p:nvSpPr>
        <p:spPr>
          <a:xfrm>
            <a:off x="1150525" y="253800"/>
            <a:ext cx="7185900" cy="1336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400"/>
              </a:spcBef>
              <a:spcAft>
                <a:spcPts val="0"/>
              </a:spcAft>
              <a:buNone/>
            </a:pPr>
            <a:r>
              <a:rPr b="1" lang="en" sz="2500" u="sng">
                <a:solidFill>
                  <a:schemeClr val="lt1"/>
                </a:solidFill>
                <a:latin typeface="Merriweather"/>
                <a:ea typeface="Merriweather"/>
                <a:cs typeface="Merriweather"/>
                <a:sym typeface="Merriweather"/>
              </a:rPr>
              <a:t>Outcome</a:t>
            </a:r>
            <a:endParaRPr b="1" sz="2500" u="sng">
              <a:solidFill>
                <a:schemeClr val="lt1"/>
              </a:solidFill>
              <a:latin typeface="Merriweather"/>
              <a:ea typeface="Merriweather"/>
              <a:cs typeface="Merriweather"/>
              <a:sym typeface="Merriweather"/>
            </a:endParaRPr>
          </a:p>
          <a:p>
            <a:pPr indent="0" lvl="0" marL="0" rtl="0" algn="ctr">
              <a:lnSpc>
                <a:spcPct val="115000"/>
              </a:lnSpc>
              <a:spcBef>
                <a:spcPts val="1400"/>
              </a:spcBef>
              <a:spcAft>
                <a:spcPts val="400"/>
              </a:spcAft>
              <a:buNone/>
            </a:pPr>
            <a:r>
              <a:rPr b="1" lang="en" sz="1600">
                <a:solidFill>
                  <a:schemeClr val="lt1"/>
                </a:solidFill>
                <a:latin typeface="Merriweather"/>
                <a:ea typeface="Merriweather"/>
                <a:cs typeface="Merriweather"/>
                <a:sym typeface="Merriweather"/>
              </a:rPr>
              <a:t>This is where the coach helps the team member clarify the outcomes desired for the session, both long-term and short-term.</a:t>
            </a:r>
            <a:endParaRPr b="1" sz="1600">
              <a:solidFill>
                <a:schemeClr val="lt1"/>
              </a:solidFill>
              <a:latin typeface="Merriweather"/>
              <a:ea typeface="Merriweather"/>
              <a:cs typeface="Merriweather"/>
              <a:sym typeface="Merriweather"/>
            </a:endParaRPr>
          </a:p>
        </p:txBody>
      </p:sp>
      <p:pic>
        <p:nvPicPr>
          <p:cNvPr id="252" name="Google Shape;252;p25"/>
          <p:cNvPicPr preferRelativeResize="0"/>
          <p:nvPr/>
        </p:nvPicPr>
        <p:blipFill>
          <a:blip r:embed="rId3">
            <a:alphaModFix/>
          </a:blip>
          <a:stretch>
            <a:fillRect/>
          </a:stretch>
        </p:blipFill>
        <p:spPr>
          <a:xfrm>
            <a:off x="5461325" y="1793025"/>
            <a:ext cx="3074028" cy="23437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1297500" y="393750"/>
            <a:ext cx="7038900" cy="1173900"/>
          </a:xfrm>
          <a:prstGeom prst="rect">
            <a:avLst/>
          </a:prstGeom>
        </p:spPr>
        <p:txBody>
          <a:bodyPr anchorCtr="0" anchor="t" bIns="91425" lIns="91425" spcFirstLastPara="1" rIns="91425" wrap="square" tIns="91425">
            <a:noAutofit/>
          </a:bodyPr>
          <a:lstStyle/>
          <a:p>
            <a:pPr indent="0" lvl="0" marL="0" rtl="0" algn="ctr">
              <a:lnSpc>
                <a:spcPct val="115000"/>
              </a:lnSpc>
              <a:spcBef>
                <a:spcPts val="1400"/>
              </a:spcBef>
              <a:spcAft>
                <a:spcPts val="0"/>
              </a:spcAft>
              <a:buNone/>
            </a:pPr>
            <a:r>
              <a:rPr b="1" lang="en" sz="2500" u="sng">
                <a:latin typeface="Merriweather"/>
                <a:ea typeface="Merriweather"/>
                <a:cs typeface="Merriweather"/>
                <a:sym typeface="Merriweather"/>
              </a:rPr>
              <a:t>Situation</a:t>
            </a:r>
            <a:endParaRPr b="1" sz="2500" u="sng">
              <a:latin typeface="Merriweather"/>
              <a:ea typeface="Merriweather"/>
              <a:cs typeface="Merriweather"/>
              <a:sym typeface="Merriweather"/>
            </a:endParaRPr>
          </a:p>
          <a:p>
            <a:pPr indent="0" lvl="0" marL="0" rtl="0" algn="ctr">
              <a:lnSpc>
                <a:spcPct val="115000"/>
              </a:lnSpc>
              <a:spcBef>
                <a:spcPts val="1400"/>
              </a:spcBef>
              <a:spcAft>
                <a:spcPts val="0"/>
              </a:spcAft>
              <a:buNone/>
            </a:pPr>
            <a:r>
              <a:rPr b="1" lang="en" sz="1600">
                <a:latin typeface="Merriweather"/>
                <a:ea typeface="Merriweather"/>
                <a:cs typeface="Merriweather"/>
                <a:sym typeface="Merriweather"/>
              </a:rPr>
              <a:t>The coach gets clarity at where the team is right now.</a:t>
            </a:r>
            <a:endParaRPr b="1" sz="1600">
              <a:latin typeface="Merriweather"/>
              <a:ea typeface="Merriweather"/>
              <a:cs typeface="Merriweather"/>
              <a:sym typeface="Merriweather"/>
            </a:endParaRPr>
          </a:p>
          <a:p>
            <a:pPr indent="0" lvl="0" marL="0" rtl="0" algn="ctr">
              <a:lnSpc>
                <a:spcPct val="115000"/>
              </a:lnSpc>
              <a:spcBef>
                <a:spcPts val="1400"/>
              </a:spcBef>
              <a:spcAft>
                <a:spcPts val="400"/>
              </a:spcAft>
              <a:buNone/>
            </a:pPr>
            <a:r>
              <a:t/>
            </a:r>
            <a:endParaRPr b="1" sz="2500">
              <a:latin typeface="Merriweather"/>
              <a:ea typeface="Merriweather"/>
              <a:cs typeface="Merriweather"/>
              <a:sym typeface="Merriweather"/>
            </a:endParaRPr>
          </a:p>
        </p:txBody>
      </p:sp>
      <p:sp>
        <p:nvSpPr>
          <p:cNvPr id="258" name="Google Shape;258;p26"/>
          <p:cNvSpPr txBox="1"/>
          <p:nvPr>
            <p:ph idx="1" type="body"/>
          </p:nvPr>
        </p:nvSpPr>
        <p:spPr>
          <a:xfrm>
            <a:off x="4822025" y="1567550"/>
            <a:ext cx="35145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400" u="sng">
              <a:latin typeface="Merriweather"/>
              <a:ea typeface="Merriweather"/>
              <a:cs typeface="Merriweather"/>
              <a:sym typeface="Merriweather"/>
            </a:endParaRPr>
          </a:p>
          <a:p>
            <a:pPr indent="0" lvl="0" marL="0" rtl="0" algn="l">
              <a:spcBef>
                <a:spcPts val="1200"/>
              </a:spcBef>
              <a:spcAft>
                <a:spcPts val="0"/>
              </a:spcAft>
              <a:buNone/>
            </a:pPr>
            <a:r>
              <a:rPr lang="en" sz="1400" u="sng">
                <a:latin typeface="Merriweather"/>
                <a:ea typeface="Merriweather"/>
                <a:cs typeface="Merriweather"/>
                <a:sym typeface="Merriweather"/>
              </a:rPr>
              <a:t>Questions to consider at this point:</a:t>
            </a:r>
            <a:endParaRPr sz="1400" u="sng">
              <a:latin typeface="Merriweather"/>
              <a:ea typeface="Merriweather"/>
              <a:cs typeface="Merriweather"/>
              <a:sym typeface="Merriweather"/>
            </a:endParaRPr>
          </a:p>
          <a:p>
            <a:pPr indent="-317500" lvl="0" marL="457200" rtl="0" algn="l">
              <a:spcBef>
                <a:spcPts val="1200"/>
              </a:spcBef>
              <a:spcAft>
                <a:spcPts val="0"/>
              </a:spcAft>
              <a:buSzPts val="1400"/>
              <a:buFont typeface="Merriweather"/>
              <a:buChar char="●"/>
            </a:pPr>
            <a:r>
              <a:rPr lang="en" sz="1400">
                <a:latin typeface="Merriweather"/>
                <a:ea typeface="Merriweather"/>
                <a:cs typeface="Merriweather"/>
                <a:sym typeface="Merriweather"/>
              </a:rPr>
              <a:t>What is the current situation?</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What is actually happening?</a:t>
            </a:r>
            <a:endParaRPr sz="1400">
              <a:latin typeface="Merriweather"/>
              <a:ea typeface="Merriweather"/>
              <a:cs typeface="Merriweather"/>
              <a:sym typeface="Merriweather"/>
            </a:endParaRPr>
          </a:p>
          <a:p>
            <a:pPr indent="0" lvl="0" marL="0" rtl="0" algn="l">
              <a:spcBef>
                <a:spcPts val="1200"/>
              </a:spcBef>
              <a:spcAft>
                <a:spcPts val="1200"/>
              </a:spcAft>
              <a:buNone/>
            </a:pPr>
            <a:r>
              <a:t/>
            </a:r>
            <a:endParaRPr/>
          </a:p>
        </p:txBody>
      </p:sp>
      <p:pic>
        <p:nvPicPr>
          <p:cNvPr id="259" name="Google Shape;259;p26"/>
          <p:cNvPicPr preferRelativeResize="0"/>
          <p:nvPr/>
        </p:nvPicPr>
        <p:blipFill>
          <a:blip r:embed="rId3">
            <a:alphaModFix/>
          </a:blip>
          <a:stretch>
            <a:fillRect/>
          </a:stretch>
        </p:blipFill>
        <p:spPr>
          <a:xfrm>
            <a:off x="981325" y="1739625"/>
            <a:ext cx="2567050" cy="2567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7"/>
          <p:cNvSpPr txBox="1"/>
          <p:nvPr>
            <p:ph type="title"/>
          </p:nvPr>
        </p:nvSpPr>
        <p:spPr>
          <a:xfrm>
            <a:off x="1297500" y="393750"/>
            <a:ext cx="7038900" cy="13575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1400"/>
              </a:spcBef>
              <a:spcAft>
                <a:spcPts val="0"/>
              </a:spcAft>
              <a:buNone/>
            </a:pPr>
            <a:r>
              <a:rPr b="1" lang="en" sz="2750" u="sng">
                <a:latin typeface="Merriweather"/>
                <a:ea typeface="Merriweather"/>
                <a:cs typeface="Merriweather"/>
                <a:sym typeface="Merriweather"/>
              </a:rPr>
              <a:t>Choices</a:t>
            </a:r>
            <a:endParaRPr b="1" sz="2750" u="sng">
              <a:latin typeface="Merriweather"/>
              <a:ea typeface="Merriweather"/>
              <a:cs typeface="Merriweather"/>
              <a:sym typeface="Merriweather"/>
            </a:endParaRPr>
          </a:p>
          <a:p>
            <a:pPr indent="0" lvl="0" marL="0" rtl="0" algn="ctr">
              <a:lnSpc>
                <a:spcPct val="115000"/>
              </a:lnSpc>
              <a:spcBef>
                <a:spcPts val="1400"/>
              </a:spcBef>
              <a:spcAft>
                <a:spcPts val="0"/>
              </a:spcAft>
              <a:buNone/>
            </a:pPr>
            <a:r>
              <a:rPr b="1" lang="en" sz="1750">
                <a:latin typeface="Merriweather"/>
                <a:ea typeface="Merriweather"/>
                <a:cs typeface="Merriweather"/>
                <a:sym typeface="Merriweather"/>
              </a:rPr>
              <a:t>The coach helps the team generate as many alternative choices as possible and raise awareness about the consequences of each possible choice. </a:t>
            </a:r>
            <a:endParaRPr b="1" sz="1750">
              <a:latin typeface="Merriweather"/>
              <a:ea typeface="Merriweather"/>
              <a:cs typeface="Merriweather"/>
              <a:sym typeface="Merriweather"/>
            </a:endParaRPr>
          </a:p>
          <a:p>
            <a:pPr indent="0" lvl="0" marL="0" rtl="0" algn="ctr">
              <a:lnSpc>
                <a:spcPct val="115000"/>
              </a:lnSpc>
              <a:spcBef>
                <a:spcPts val="1400"/>
              </a:spcBef>
              <a:spcAft>
                <a:spcPts val="0"/>
              </a:spcAft>
              <a:buNone/>
            </a:pPr>
            <a:r>
              <a:t/>
            </a:r>
            <a:endParaRPr b="1" sz="2611">
              <a:latin typeface="Merriweather"/>
              <a:ea typeface="Merriweather"/>
              <a:cs typeface="Merriweather"/>
              <a:sym typeface="Merriweather"/>
            </a:endParaRPr>
          </a:p>
          <a:p>
            <a:pPr indent="0" lvl="0" marL="0" rtl="0" algn="l">
              <a:spcBef>
                <a:spcPts val="400"/>
              </a:spcBef>
              <a:spcAft>
                <a:spcPts val="0"/>
              </a:spcAft>
              <a:buNone/>
            </a:pPr>
            <a:r>
              <a:t/>
            </a:r>
            <a:endParaRPr/>
          </a:p>
        </p:txBody>
      </p:sp>
      <p:sp>
        <p:nvSpPr>
          <p:cNvPr id="265" name="Google Shape;265;p27"/>
          <p:cNvSpPr txBox="1"/>
          <p:nvPr>
            <p:ph idx="1" type="body"/>
          </p:nvPr>
        </p:nvSpPr>
        <p:spPr>
          <a:xfrm>
            <a:off x="510350" y="1982075"/>
            <a:ext cx="47517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u="sng">
                <a:latin typeface="Merriweather"/>
                <a:ea typeface="Merriweather"/>
                <a:cs typeface="Merriweather"/>
                <a:sym typeface="Merriweather"/>
              </a:rPr>
              <a:t>Questions to consider at this point:</a:t>
            </a:r>
            <a:endParaRPr sz="1400" u="sng">
              <a:latin typeface="Merriweather"/>
              <a:ea typeface="Merriweather"/>
              <a:cs typeface="Merriweather"/>
              <a:sym typeface="Merriweather"/>
            </a:endParaRPr>
          </a:p>
          <a:p>
            <a:pPr indent="-317500" lvl="0" marL="457200" rtl="0" algn="l">
              <a:spcBef>
                <a:spcPts val="1200"/>
              </a:spcBef>
              <a:spcAft>
                <a:spcPts val="0"/>
              </a:spcAft>
              <a:buSzPts val="1400"/>
              <a:buFont typeface="Merriweather"/>
              <a:buChar char="●"/>
            </a:pPr>
            <a:r>
              <a:rPr lang="en" sz="1400">
                <a:latin typeface="Merriweather"/>
                <a:ea typeface="Merriweather"/>
                <a:cs typeface="Merriweather"/>
                <a:sym typeface="Merriweather"/>
              </a:rPr>
              <a:t>What choices do you have?</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What options can you choose from?</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What are the consequences of each choice?</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Which choices have the best consequences?</a:t>
            </a:r>
            <a:endParaRPr sz="1400">
              <a:latin typeface="Merriweather"/>
              <a:ea typeface="Merriweather"/>
              <a:cs typeface="Merriweather"/>
              <a:sym typeface="Merriweather"/>
            </a:endParaRPr>
          </a:p>
          <a:p>
            <a:pPr indent="0" lvl="0" marL="0" rtl="0" algn="l">
              <a:spcBef>
                <a:spcPts val="1200"/>
              </a:spcBef>
              <a:spcAft>
                <a:spcPts val="1200"/>
              </a:spcAft>
              <a:buNone/>
            </a:pPr>
            <a:r>
              <a:t/>
            </a:r>
            <a:endParaRPr/>
          </a:p>
        </p:txBody>
      </p:sp>
      <p:pic>
        <p:nvPicPr>
          <p:cNvPr id="266" name="Google Shape;266;p27"/>
          <p:cNvPicPr preferRelativeResize="0"/>
          <p:nvPr/>
        </p:nvPicPr>
        <p:blipFill>
          <a:blip r:embed="rId3">
            <a:alphaModFix/>
          </a:blip>
          <a:stretch>
            <a:fillRect/>
          </a:stretch>
        </p:blipFill>
        <p:spPr>
          <a:xfrm>
            <a:off x="5808025" y="1925713"/>
            <a:ext cx="3023876" cy="30238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8"/>
          <p:cNvSpPr txBox="1"/>
          <p:nvPr>
            <p:ph type="title"/>
          </p:nvPr>
        </p:nvSpPr>
        <p:spPr>
          <a:xfrm>
            <a:off x="1297500" y="393750"/>
            <a:ext cx="7038900" cy="1332000"/>
          </a:xfrm>
          <a:prstGeom prst="rect">
            <a:avLst/>
          </a:prstGeom>
        </p:spPr>
        <p:txBody>
          <a:bodyPr anchorCtr="0" anchor="t" bIns="91425" lIns="91425" spcFirstLastPara="1" rIns="91425" wrap="square" tIns="91425">
            <a:normAutofit/>
          </a:bodyPr>
          <a:lstStyle/>
          <a:p>
            <a:pPr indent="0" lvl="0" marL="0" rtl="0" algn="ctr">
              <a:lnSpc>
                <a:spcPct val="115000"/>
              </a:lnSpc>
              <a:spcBef>
                <a:spcPts val="1400"/>
              </a:spcBef>
              <a:spcAft>
                <a:spcPts val="0"/>
              </a:spcAft>
              <a:buNone/>
            </a:pPr>
            <a:r>
              <a:rPr b="1" lang="en" sz="2500" u="sng">
                <a:latin typeface="Merriweather"/>
                <a:ea typeface="Merriweather"/>
                <a:cs typeface="Merriweather"/>
                <a:sym typeface="Merriweather"/>
              </a:rPr>
              <a:t>Actions</a:t>
            </a:r>
            <a:endParaRPr b="1" sz="2500" u="sng">
              <a:latin typeface="Merriweather"/>
              <a:ea typeface="Merriweather"/>
              <a:cs typeface="Merriweather"/>
              <a:sym typeface="Merriweather"/>
            </a:endParaRPr>
          </a:p>
          <a:p>
            <a:pPr indent="0" lvl="0" marL="0" rtl="0" algn="ctr">
              <a:spcBef>
                <a:spcPts val="400"/>
              </a:spcBef>
              <a:spcAft>
                <a:spcPts val="0"/>
              </a:spcAft>
              <a:buNone/>
            </a:pPr>
            <a:r>
              <a:rPr lang="en" sz="1750">
                <a:latin typeface="Merriweather"/>
                <a:ea typeface="Merriweather"/>
                <a:cs typeface="Merriweather"/>
                <a:sym typeface="Merriweather"/>
              </a:rPr>
              <a:t>The coach helps the team member clarify the next steps forward and take responsibility for their own action plan.  </a:t>
            </a:r>
            <a:endParaRPr sz="1750">
              <a:latin typeface="Merriweather"/>
              <a:ea typeface="Merriweather"/>
              <a:cs typeface="Merriweather"/>
              <a:sym typeface="Merriweather"/>
            </a:endParaRPr>
          </a:p>
        </p:txBody>
      </p:sp>
      <p:sp>
        <p:nvSpPr>
          <p:cNvPr id="272" name="Google Shape;272;p28"/>
          <p:cNvSpPr txBox="1"/>
          <p:nvPr>
            <p:ph idx="1" type="body"/>
          </p:nvPr>
        </p:nvSpPr>
        <p:spPr>
          <a:xfrm>
            <a:off x="4309150" y="1911350"/>
            <a:ext cx="4506000" cy="29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u="sng">
                <a:latin typeface="Merriweather"/>
                <a:ea typeface="Merriweather"/>
                <a:cs typeface="Merriweather"/>
                <a:sym typeface="Merriweather"/>
              </a:rPr>
              <a:t>Questions to consider at this point:</a:t>
            </a:r>
            <a:endParaRPr sz="1400" u="sng">
              <a:latin typeface="Merriweather"/>
              <a:ea typeface="Merriweather"/>
              <a:cs typeface="Merriweather"/>
              <a:sym typeface="Merriweather"/>
            </a:endParaRPr>
          </a:p>
          <a:p>
            <a:pPr indent="-317500" lvl="0" marL="457200" rtl="0" algn="l">
              <a:spcBef>
                <a:spcPts val="1200"/>
              </a:spcBef>
              <a:spcAft>
                <a:spcPts val="0"/>
              </a:spcAft>
              <a:buSzPts val="1400"/>
              <a:buFont typeface="Merriweather"/>
              <a:buChar char="●"/>
            </a:pPr>
            <a:r>
              <a:rPr lang="en" sz="1400">
                <a:latin typeface="Merriweather"/>
                <a:ea typeface="Merriweather"/>
                <a:cs typeface="Merriweather"/>
                <a:sym typeface="Merriweather"/>
              </a:rPr>
              <a:t>What actions will you take?</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What will you do next?</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What will you do next?</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How will you do it?</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When will you do it, with whom?</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On a scale of 1-10, how willing are you to take those actions?</a:t>
            </a:r>
            <a:endParaRPr sz="1400">
              <a:latin typeface="Merriweather"/>
              <a:ea typeface="Merriweather"/>
              <a:cs typeface="Merriweather"/>
              <a:sym typeface="Merriweather"/>
            </a:endParaRPr>
          </a:p>
          <a:p>
            <a:pPr indent="0" lvl="0" marL="0" rtl="0" algn="l">
              <a:spcBef>
                <a:spcPts val="1200"/>
              </a:spcBef>
              <a:spcAft>
                <a:spcPts val="1200"/>
              </a:spcAft>
              <a:buNone/>
            </a:pPr>
            <a:r>
              <a:t/>
            </a:r>
            <a:endParaRPr/>
          </a:p>
        </p:txBody>
      </p:sp>
      <p:pic>
        <p:nvPicPr>
          <p:cNvPr id="273" name="Google Shape;273;p28"/>
          <p:cNvPicPr preferRelativeResize="0"/>
          <p:nvPr/>
        </p:nvPicPr>
        <p:blipFill>
          <a:blip r:embed="rId3">
            <a:alphaModFix/>
          </a:blip>
          <a:stretch>
            <a:fillRect/>
          </a:stretch>
        </p:blipFill>
        <p:spPr>
          <a:xfrm>
            <a:off x="837800" y="1810475"/>
            <a:ext cx="3087009" cy="31129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9"/>
          <p:cNvSpPr txBox="1"/>
          <p:nvPr>
            <p:ph type="title"/>
          </p:nvPr>
        </p:nvSpPr>
        <p:spPr>
          <a:xfrm>
            <a:off x="1297500" y="393750"/>
            <a:ext cx="7038900" cy="1272900"/>
          </a:xfrm>
          <a:prstGeom prst="rect">
            <a:avLst/>
          </a:prstGeom>
        </p:spPr>
        <p:txBody>
          <a:bodyPr anchorCtr="0" anchor="t" bIns="91425" lIns="91425" spcFirstLastPara="1" rIns="91425" wrap="square" tIns="91425">
            <a:noAutofit/>
          </a:bodyPr>
          <a:lstStyle/>
          <a:p>
            <a:pPr indent="0" lvl="0" marL="0" rtl="0" algn="ctr">
              <a:lnSpc>
                <a:spcPct val="115000"/>
              </a:lnSpc>
              <a:spcBef>
                <a:spcPts val="1400"/>
              </a:spcBef>
              <a:spcAft>
                <a:spcPts val="0"/>
              </a:spcAft>
              <a:buNone/>
            </a:pPr>
            <a:r>
              <a:rPr b="1" lang="en" sz="2500" u="sng">
                <a:latin typeface="Merriweather"/>
                <a:ea typeface="Merriweather"/>
                <a:cs typeface="Merriweather"/>
                <a:sym typeface="Merriweather"/>
              </a:rPr>
              <a:t>Review</a:t>
            </a:r>
            <a:endParaRPr b="1" sz="2500" u="sng">
              <a:latin typeface="Merriweather"/>
              <a:ea typeface="Merriweather"/>
              <a:cs typeface="Merriweather"/>
              <a:sym typeface="Merriweather"/>
            </a:endParaRPr>
          </a:p>
          <a:p>
            <a:pPr indent="0" lvl="0" marL="0" rtl="0" algn="ctr">
              <a:lnSpc>
                <a:spcPct val="115000"/>
              </a:lnSpc>
              <a:spcBef>
                <a:spcPts val="1400"/>
              </a:spcBef>
              <a:spcAft>
                <a:spcPts val="400"/>
              </a:spcAft>
              <a:buNone/>
            </a:pPr>
            <a:r>
              <a:rPr b="1" lang="en" sz="1600">
                <a:latin typeface="Merriweather"/>
                <a:ea typeface="Merriweather"/>
                <a:cs typeface="Merriweather"/>
                <a:sym typeface="Merriweather"/>
              </a:rPr>
              <a:t>This step creates an ongoing process of review and evaluation. THis requires the coach to continuously check with the team to make sure that they are on track.  </a:t>
            </a:r>
            <a:endParaRPr b="1" sz="1600">
              <a:latin typeface="Merriweather"/>
              <a:ea typeface="Merriweather"/>
              <a:cs typeface="Merriweather"/>
              <a:sym typeface="Merriweather"/>
            </a:endParaRPr>
          </a:p>
        </p:txBody>
      </p:sp>
      <p:sp>
        <p:nvSpPr>
          <p:cNvPr id="279" name="Google Shape;279;p29"/>
          <p:cNvSpPr txBox="1"/>
          <p:nvPr>
            <p:ph idx="1" type="body"/>
          </p:nvPr>
        </p:nvSpPr>
        <p:spPr>
          <a:xfrm>
            <a:off x="143825" y="2191075"/>
            <a:ext cx="4037700" cy="281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u="sng">
                <a:latin typeface="Merriweather"/>
                <a:ea typeface="Merriweather"/>
                <a:cs typeface="Merriweather"/>
                <a:sym typeface="Merriweather"/>
              </a:rPr>
              <a:t>Questions to consider at this point:</a:t>
            </a:r>
            <a:endParaRPr sz="1400" u="sng">
              <a:latin typeface="Merriweather"/>
              <a:ea typeface="Merriweather"/>
              <a:cs typeface="Merriweather"/>
              <a:sym typeface="Merriweather"/>
            </a:endParaRPr>
          </a:p>
          <a:p>
            <a:pPr indent="-317500" lvl="0" marL="457200" rtl="0" algn="l">
              <a:spcBef>
                <a:spcPts val="1200"/>
              </a:spcBef>
              <a:spcAft>
                <a:spcPts val="0"/>
              </a:spcAft>
              <a:buSzPts val="1400"/>
              <a:buFont typeface="Merriweather"/>
              <a:buChar char="●"/>
            </a:pPr>
            <a:r>
              <a:rPr lang="en" sz="1400">
                <a:latin typeface="Merriweather"/>
                <a:ea typeface="Merriweather"/>
                <a:cs typeface="Merriweather"/>
                <a:sym typeface="Merriweather"/>
              </a:rPr>
              <a:t>What steps will you take to review your progress?</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When are we going to get together the review progress?</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Are the actions being taken?</a:t>
            </a:r>
            <a:endParaRPr sz="1400">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sz="1400">
                <a:latin typeface="Merriweather"/>
                <a:ea typeface="Merriweather"/>
                <a:cs typeface="Merriweather"/>
                <a:sym typeface="Merriweather"/>
              </a:rPr>
              <a:t>Are the actions moving towards your outcome?</a:t>
            </a:r>
            <a:endParaRPr sz="1400">
              <a:latin typeface="Merriweather"/>
              <a:ea typeface="Merriweather"/>
              <a:cs typeface="Merriweather"/>
              <a:sym typeface="Merriweather"/>
            </a:endParaRPr>
          </a:p>
          <a:p>
            <a:pPr indent="0" lvl="0" marL="0" rtl="0" algn="l">
              <a:spcBef>
                <a:spcPts val="1200"/>
              </a:spcBef>
              <a:spcAft>
                <a:spcPts val="1200"/>
              </a:spcAft>
              <a:buNone/>
            </a:pPr>
            <a:r>
              <a:t/>
            </a:r>
            <a:endParaRPr/>
          </a:p>
        </p:txBody>
      </p:sp>
      <p:pic>
        <p:nvPicPr>
          <p:cNvPr id="280" name="Google Shape;280;p29"/>
          <p:cNvPicPr preferRelativeResize="0"/>
          <p:nvPr/>
        </p:nvPicPr>
        <p:blipFill>
          <a:blip r:embed="rId3">
            <a:alphaModFix/>
          </a:blip>
          <a:stretch>
            <a:fillRect/>
          </a:stretch>
        </p:blipFill>
        <p:spPr>
          <a:xfrm>
            <a:off x="5274550" y="2027950"/>
            <a:ext cx="2978651" cy="29753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0"/>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The FUEL Model</a:t>
            </a:r>
            <a:endParaRPr/>
          </a:p>
        </p:txBody>
      </p:sp>
      <p:sp>
        <p:nvSpPr>
          <p:cNvPr id="286" name="Google Shape;286;p30"/>
          <p:cNvSpPr txBox="1"/>
          <p:nvPr/>
        </p:nvSpPr>
        <p:spPr>
          <a:xfrm>
            <a:off x="2263250" y="2925075"/>
            <a:ext cx="17082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By Wei Nan (Nancy)</a:t>
            </a:r>
            <a:endParaRPr>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a:t>
            </a:r>
            <a:r>
              <a:rPr lang="en"/>
              <a:t>FUEL Coaching Model?</a:t>
            </a:r>
            <a:endParaRPr/>
          </a:p>
        </p:txBody>
      </p:sp>
      <p:sp>
        <p:nvSpPr>
          <p:cNvPr id="292" name="Google Shape;292;p31"/>
          <p:cNvSpPr txBox="1"/>
          <p:nvPr>
            <p:ph idx="1" type="body"/>
          </p:nvPr>
        </p:nvSpPr>
        <p:spPr>
          <a:xfrm>
            <a:off x="1104275" y="1429525"/>
            <a:ext cx="3393900" cy="29112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sz="1691"/>
              <a:t>The FUEL Model of coaching was developed by John Zenger and Kathleen Stinnett. Instead of telling or advising the coachee how to do/deal with the situation, the coach asked the </a:t>
            </a:r>
            <a:r>
              <a:rPr lang="en" sz="1691"/>
              <a:t>coachee the open-ended questions or non-leading questions to help the coachee to make their own solution plan.</a:t>
            </a:r>
            <a:r>
              <a:rPr lang="en" sz="1200"/>
              <a:t> </a:t>
            </a:r>
            <a:endParaRPr sz="1200"/>
          </a:p>
        </p:txBody>
      </p:sp>
      <p:pic>
        <p:nvPicPr>
          <p:cNvPr descr="A brief overview of our four step process for more effective coaching conversations." id="293" name="Google Shape;293;p31" title="The FUEL Model for Coaching Conversations">
            <a:hlinkClick r:id="rId3"/>
          </p:cNvPr>
          <p:cNvPicPr preferRelativeResize="0"/>
          <p:nvPr/>
        </p:nvPicPr>
        <p:blipFill>
          <a:blip r:embed="rId4">
            <a:alphaModFix/>
          </a:blip>
          <a:stretch>
            <a:fillRect/>
          </a:stretch>
        </p:blipFill>
        <p:spPr>
          <a:xfrm>
            <a:off x="4793975" y="1368163"/>
            <a:ext cx="4045225" cy="3033919"/>
          </a:xfrm>
          <a:prstGeom prst="rect">
            <a:avLst/>
          </a:prstGeom>
          <a:noFill/>
          <a:ln>
            <a:noFill/>
          </a:ln>
        </p:spPr>
      </p:pic>
      <p:sp>
        <p:nvSpPr>
          <p:cNvPr id="294" name="Google Shape;294;p31"/>
          <p:cNvSpPr txBox="1"/>
          <p:nvPr/>
        </p:nvSpPr>
        <p:spPr>
          <a:xfrm>
            <a:off x="6352925" y="44624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a:t>
            </a:r>
            <a:r>
              <a:rPr lang="en" sz="1200">
                <a:solidFill>
                  <a:schemeClr val="lt1"/>
                </a:solidFill>
              </a:rPr>
              <a:t>Jim Clemmer. 2016, April 20)</a:t>
            </a:r>
            <a:endParaRPr sz="1200">
              <a:solidFill>
                <a:schemeClr val="lt1"/>
              </a:solidFill>
            </a:endParaRPr>
          </a:p>
        </p:txBody>
      </p:sp>
      <p:sp>
        <p:nvSpPr>
          <p:cNvPr id="295" name="Google Shape;295;p31"/>
          <p:cNvSpPr txBox="1"/>
          <p:nvPr/>
        </p:nvSpPr>
        <p:spPr>
          <a:xfrm>
            <a:off x="1204450" y="4154125"/>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rPr>
              <a:t>(</a:t>
            </a:r>
            <a:r>
              <a:rPr lang="en" sz="1000">
                <a:solidFill>
                  <a:schemeClr val="lt1"/>
                </a:solidFill>
              </a:rPr>
              <a:t>The Peak Performance Center, 2017, April 12)</a:t>
            </a:r>
            <a:endParaRPr sz="10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The GROW Model</a:t>
            </a:r>
            <a:endParaRPr/>
          </a:p>
        </p:txBody>
      </p:sp>
      <p:sp>
        <p:nvSpPr>
          <p:cNvPr id="141" name="Google Shape;141;p14"/>
          <p:cNvSpPr txBox="1"/>
          <p:nvPr/>
        </p:nvSpPr>
        <p:spPr>
          <a:xfrm>
            <a:off x="2263250" y="2925075"/>
            <a:ext cx="170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By Hannah Taylor</a:t>
            </a:r>
            <a:endParaRPr>
              <a:solidFill>
                <a:schemeClr val="l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FUEL Model-What is the FUEL meaning?</a:t>
            </a:r>
            <a:endParaRPr/>
          </a:p>
        </p:txBody>
      </p:sp>
      <p:sp>
        <p:nvSpPr>
          <p:cNvPr id="301" name="Google Shape;301;p32"/>
          <p:cNvSpPr txBox="1"/>
          <p:nvPr/>
        </p:nvSpPr>
        <p:spPr>
          <a:xfrm>
            <a:off x="1556375" y="1307850"/>
            <a:ext cx="897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b="1" lang="en" sz="2000">
                <a:solidFill>
                  <a:schemeClr val="lt1"/>
                </a:solidFill>
                <a:latin typeface="Roboto"/>
                <a:ea typeface="Roboto"/>
                <a:cs typeface="Roboto"/>
                <a:sym typeface="Roboto"/>
              </a:rPr>
              <a:t>F</a:t>
            </a:r>
            <a:r>
              <a:rPr lang="en" sz="1800">
                <a:solidFill>
                  <a:schemeClr val="lt2"/>
                </a:solidFill>
                <a:latin typeface="Roboto"/>
                <a:ea typeface="Roboto"/>
                <a:cs typeface="Roboto"/>
                <a:sym typeface="Roboto"/>
              </a:rPr>
              <a:t>rame</a:t>
            </a:r>
            <a:endParaRPr sz="1800">
              <a:solidFill>
                <a:schemeClr val="lt2"/>
              </a:solidFill>
              <a:latin typeface="Roboto"/>
              <a:ea typeface="Roboto"/>
              <a:cs typeface="Roboto"/>
              <a:sym typeface="Roboto"/>
            </a:endParaRPr>
          </a:p>
        </p:txBody>
      </p:sp>
      <p:sp>
        <p:nvSpPr>
          <p:cNvPr id="302" name="Google Shape;302;p32"/>
          <p:cNvSpPr txBox="1"/>
          <p:nvPr/>
        </p:nvSpPr>
        <p:spPr>
          <a:xfrm>
            <a:off x="1087625" y="2682525"/>
            <a:ext cx="21906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lt1"/>
                </a:solidFill>
                <a:latin typeface="Roboto"/>
                <a:ea typeface="Roboto"/>
                <a:cs typeface="Roboto"/>
                <a:sym typeface="Roboto"/>
              </a:rPr>
              <a:t>Frame </a:t>
            </a:r>
            <a:r>
              <a:rPr b="1" lang="en" sz="1200">
                <a:solidFill>
                  <a:schemeClr val="lt2"/>
                </a:solidFill>
                <a:latin typeface="Roboto"/>
                <a:ea typeface="Roboto"/>
                <a:cs typeface="Roboto"/>
                <a:sym typeface="Roboto"/>
              </a:rPr>
              <a:t>the Conversation</a:t>
            </a:r>
            <a:endParaRPr b="1" sz="1200">
              <a:solidFill>
                <a:schemeClr val="lt2"/>
              </a:solidFill>
              <a:latin typeface="Roboto"/>
              <a:ea typeface="Roboto"/>
              <a:cs typeface="Roboto"/>
              <a:sym typeface="Roboto"/>
            </a:endParaRPr>
          </a:p>
        </p:txBody>
      </p:sp>
      <p:sp>
        <p:nvSpPr>
          <p:cNvPr id="303" name="Google Shape;303;p32"/>
          <p:cNvSpPr txBox="1"/>
          <p:nvPr/>
        </p:nvSpPr>
        <p:spPr>
          <a:xfrm>
            <a:off x="1081625" y="3207600"/>
            <a:ext cx="18468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100">
                <a:solidFill>
                  <a:schemeClr val="lt1"/>
                </a:solidFill>
                <a:latin typeface="Roboto"/>
                <a:ea typeface="Roboto"/>
                <a:cs typeface="Roboto"/>
                <a:sym typeface="Roboto"/>
              </a:rPr>
              <a:t>Set the context and focus for conversation. Agree on purpose, process, and desired outcomes for the discussion.</a:t>
            </a:r>
            <a:endParaRPr sz="1100">
              <a:solidFill>
                <a:schemeClr val="lt1"/>
              </a:solidFill>
              <a:latin typeface="Roboto"/>
              <a:ea typeface="Roboto"/>
              <a:cs typeface="Roboto"/>
              <a:sym typeface="Roboto"/>
            </a:endParaRPr>
          </a:p>
        </p:txBody>
      </p:sp>
      <p:cxnSp>
        <p:nvCxnSpPr>
          <p:cNvPr id="304" name="Google Shape;304;p32"/>
          <p:cNvCxnSpPr/>
          <p:nvPr/>
        </p:nvCxnSpPr>
        <p:spPr>
          <a:xfrm>
            <a:off x="2184702" y="1695421"/>
            <a:ext cx="718500" cy="741900"/>
          </a:xfrm>
          <a:prstGeom prst="straightConnector1">
            <a:avLst/>
          </a:prstGeom>
          <a:noFill/>
          <a:ln cap="flat" cmpd="sng" w="9525">
            <a:solidFill>
              <a:srgbClr val="0D5DDF"/>
            </a:solidFill>
            <a:prstDash val="solid"/>
            <a:round/>
            <a:headEnd len="sm" w="sm" type="none"/>
            <a:tailEnd len="sm" w="sm" type="none"/>
          </a:ln>
        </p:spPr>
      </p:cxnSp>
      <p:sp>
        <p:nvSpPr>
          <p:cNvPr id="305" name="Google Shape;305;p32"/>
          <p:cNvSpPr/>
          <p:nvPr/>
        </p:nvSpPr>
        <p:spPr>
          <a:xfrm flipH="1">
            <a:off x="1087525" y="2306625"/>
            <a:ext cx="1834800" cy="143400"/>
          </a:xfrm>
          <a:prstGeom prst="parallelogram">
            <a:avLst>
              <a:gd fmla="val 96952"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06" name="Google Shape;306;p32"/>
          <p:cNvSpPr/>
          <p:nvPr/>
        </p:nvSpPr>
        <p:spPr>
          <a:xfrm>
            <a:off x="1087625" y="2460449"/>
            <a:ext cx="1834800" cy="143400"/>
          </a:xfrm>
          <a:prstGeom prst="parallelogram">
            <a:avLst>
              <a:gd fmla="val 96952"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2"/>
          <p:cNvSpPr txBox="1"/>
          <p:nvPr/>
        </p:nvSpPr>
        <p:spPr>
          <a:xfrm>
            <a:off x="3016925" y="1307850"/>
            <a:ext cx="13941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b="1" lang="en" sz="2000">
                <a:solidFill>
                  <a:schemeClr val="lt1"/>
                </a:solidFill>
                <a:latin typeface="Roboto"/>
                <a:ea typeface="Roboto"/>
                <a:cs typeface="Roboto"/>
                <a:sym typeface="Roboto"/>
              </a:rPr>
              <a:t>U</a:t>
            </a:r>
            <a:r>
              <a:rPr lang="en" sz="1800">
                <a:solidFill>
                  <a:schemeClr val="lt2"/>
                </a:solidFill>
                <a:latin typeface="Roboto"/>
                <a:ea typeface="Roboto"/>
                <a:cs typeface="Roboto"/>
                <a:sym typeface="Roboto"/>
              </a:rPr>
              <a:t>nderstand</a:t>
            </a:r>
            <a:endParaRPr sz="1800">
              <a:solidFill>
                <a:schemeClr val="lt2"/>
              </a:solidFill>
              <a:latin typeface="Roboto"/>
              <a:ea typeface="Roboto"/>
              <a:cs typeface="Roboto"/>
              <a:sym typeface="Roboto"/>
            </a:endParaRPr>
          </a:p>
        </p:txBody>
      </p:sp>
      <p:sp>
        <p:nvSpPr>
          <p:cNvPr id="308" name="Google Shape;308;p32"/>
          <p:cNvSpPr txBox="1"/>
          <p:nvPr/>
        </p:nvSpPr>
        <p:spPr>
          <a:xfrm>
            <a:off x="3288563" y="2919975"/>
            <a:ext cx="17706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lt1"/>
                </a:solidFill>
                <a:latin typeface="Roboto"/>
                <a:ea typeface="Roboto"/>
                <a:cs typeface="Roboto"/>
                <a:sym typeface="Roboto"/>
              </a:rPr>
              <a:t>Understand </a:t>
            </a:r>
            <a:r>
              <a:rPr b="1" lang="en" sz="1200">
                <a:solidFill>
                  <a:schemeClr val="lt2"/>
                </a:solidFill>
                <a:latin typeface="Roboto"/>
                <a:ea typeface="Roboto"/>
                <a:cs typeface="Roboto"/>
                <a:sym typeface="Roboto"/>
              </a:rPr>
              <a:t>the Current State</a:t>
            </a:r>
            <a:endParaRPr b="1" sz="1200">
              <a:solidFill>
                <a:schemeClr val="lt2"/>
              </a:solidFill>
              <a:latin typeface="Roboto"/>
              <a:ea typeface="Roboto"/>
              <a:cs typeface="Roboto"/>
              <a:sym typeface="Roboto"/>
            </a:endParaRPr>
          </a:p>
        </p:txBody>
      </p:sp>
      <p:sp>
        <p:nvSpPr>
          <p:cNvPr id="309" name="Google Shape;309;p32"/>
          <p:cNvSpPr txBox="1"/>
          <p:nvPr/>
        </p:nvSpPr>
        <p:spPr>
          <a:xfrm>
            <a:off x="3212363" y="3207600"/>
            <a:ext cx="18468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100">
                <a:solidFill>
                  <a:schemeClr val="lt1"/>
                </a:solidFill>
                <a:latin typeface="Roboto"/>
                <a:ea typeface="Roboto"/>
                <a:cs typeface="Roboto"/>
                <a:sym typeface="Roboto"/>
              </a:rPr>
              <a:t>Help the individual gain awareness about their current situation to determine their perspective. </a:t>
            </a:r>
            <a:endParaRPr sz="1100">
              <a:solidFill>
                <a:schemeClr val="lt1"/>
              </a:solidFill>
              <a:latin typeface="Roboto"/>
              <a:ea typeface="Roboto"/>
              <a:cs typeface="Roboto"/>
              <a:sym typeface="Roboto"/>
            </a:endParaRPr>
          </a:p>
        </p:txBody>
      </p:sp>
      <p:cxnSp>
        <p:nvCxnSpPr>
          <p:cNvPr id="310" name="Google Shape;310;p32"/>
          <p:cNvCxnSpPr/>
          <p:nvPr/>
        </p:nvCxnSpPr>
        <p:spPr>
          <a:xfrm>
            <a:off x="3893651" y="1695421"/>
            <a:ext cx="718500" cy="741900"/>
          </a:xfrm>
          <a:prstGeom prst="straightConnector1">
            <a:avLst/>
          </a:prstGeom>
          <a:noFill/>
          <a:ln cap="flat" cmpd="sng" w="9525">
            <a:solidFill>
              <a:schemeClr val="lt2"/>
            </a:solidFill>
            <a:prstDash val="solid"/>
            <a:round/>
            <a:headEnd len="sm" w="sm" type="none"/>
            <a:tailEnd len="sm" w="sm" type="none"/>
          </a:ln>
        </p:spPr>
      </p:cxnSp>
      <p:sp>
        <p:nvSpPr>
          <p:cNvPr id="311" name="Google Shape;311;p32"/>
          <p:cNvSpPr/>
          <p:nvPr/>
        </p:nvSpPr>
        <p:spPr>
          <a:xfrm flipH="1">
            <a:off x="2796474" y="2306625"/>
            <a:ext cx="1834800" cy="143400"/>
          </a:xfrm>
          <a:prstGeom prst="parallelogram">
            <a:avLst>
              <a:gd fmla="val 96952"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12" name="Google Shape;312;p32"/>
          <p:cNvSpPr/>
          <p:nvPr/>
        </p:nvSpPr>
        <p:spPr>
          <a:xfrm>
            <a:off x="2796574" y="2460449"/>
            <a:ext cx="1834800" cy="143400"/>
          </a:xfrm>
          <a:prstGeom prst="parallelogram">
            <a:avLst>
              <a:gd fmla="val 96952"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2"/>
          <p:cNvSpPr txBox="1"/>
          <p:nvPr/>
        </p:nvSpPr>
        <p:spPr>
          <a:xfrm>
            <a:off x="4873830" y="1265675"/>
            <a:ext cx="11040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b="1" lang="en" sz="2000">
                <a:solidFill>
                  <a:schemeClr val="lt1"/>
                </a:solidFill>
                <a:latin typeface="Roboto"/>
                <a:ea typeface="Roboto"/>
                <a:cs typeface="Roboto"/>
                <a:sym typeface="Roboto"/>
              </a:rPr>
              <a:t>E</a:t>
            </a:r>
            <a:r>
              <a:rPr lang="en" sz="1800">
                <a:solidFill>
                  <a:schemeClr val="lt2"/>
                </a:solidFill>
                <a:latin typeface="Roboto"/>
                <a:ea typeface="Roboto"/>
                <a:cs typeface="Roboto"/>
                <a:sym typeface="Roboto"/>
              </a:rPr>
              <a:t>xplore</a:t>
            </a:r>
            <a:endParaRPr sz="1800">
              <a:solidFill>
                <a:schemeClr val="lt2"/>
              </a:solidFill>
              <a:latin typeface="Roboto"/>
              <a:ea typeface="Roboto"/>
              <a:cs typeface="Roboto"/>
              <a:sym typeface="Roboto"/>
            </a:endParaRPr>
          </a:p>
        </p:txBody>
      </p:sp>
      <p:sp>
        <p:nvSpPr>
          <p:cNvPr id="314" name="Google Shape;314;p32"/>
          <p:cNvSpPr txBox="1"/>
          <p:nvPr/>
        </p:nvSpPr>
        <p:spPr>
          <a:xfrm>
            <a:off x="5267700" y="2919975"/>
            <a:ext cx="1394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lt1"/>
                </a:solidFill>
                <a:latin typeface="Roboto"/>
                <a:ea typeface="Roboto"/>
                <a:cs typeface="Roboto"/>
                <a:sym typeface="Roboto"/>
              </a:rPr>
              <a:t>Explore </a:t>
            </a:r>
            <a:r>
              <a:rPr b="1" lang="en" sz="1200">
                <a:solidFill>
                  <a:schemeClr val="lt2"/>
                </a:solidFill>
                <a:latin typeface="Roboto"/>
                <a:ea typeface="Roboto"/>
                <a:cs typeface="Roboto"/>
                <a:sym typeface="Roboto"/>
              </a:rPr>
              <a:t>the Desired State</a:t>
            </a:r>
            <a:endParaRPr b="1" sz="1200">
              <a:solidFill>
                <a:schemeClr val="lt2"/>
              </a:solidFill>
              <a:latin typeface="Roboto"/>
              <a:ea typeface="Roboto"/>
              <a:cs typeface="Roboto"/>
              <a:sym typeface="Roboto"/>
            </a:endParaRPr>
          </a:p>
        </p:txBody>
      </p:sp>
      <p:sp>
        <p:nvSpPr>
          <p:cNvPr id="315" name="Google Shape;315;p32"/>
          <p:cNvSpPr txBox="1"/>
          <p:nvPr/>
        </p:nvSpPr>
        <p:spPr>
          <a:xfrm>
            <a:off x="5279625" y="3207600"/>
            <a:ext cx="1846800" cy="10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100">
                <a:solidFill>
                  <a:schemeClr val="lt1"/>
                </a:solidFill>
                <a:latin typeface="Roboto"/>
                <a:ea typeface="Roboto"/>
                <a:cs typeface="Roboto"/>
                <a:sym typeface="Roboto"/>
              </a:rPr>
              <a:t>Help the individual to think about and determine their desired state. Generate multiple alternative paths to achieve that desired state. </a:t>
            </a:r>
            <a:endParaRPr sz="1100">
              <a:solidFill>
                <a:schemeClr val="lt1"/>
              </a:solidFill>
              <a:latin typeface="Roboto"/>
              <a:ea typeface="Roboto"/>
              <a:cs typeface="Roboto"/>
              <a:sym typeface="Roboto"/>
            </a:endParaRPr>
          </a:p>
        </p:txBody>
      </p:sp>
      <p:cxnSp>
        <p:nvCxnSpPr>
          <p:cNvPr id="316" name="Google Shape;316;p32"/>
          <p:cNvCxnSpPr/>
          <p:nvPr/>
        </p:nvCxnSpPr>
        <p:spPr>
          <a:xfrm>
            <a:off x="5605497" y="1694710"/>
            <a:ext cx="718500" cy="741900"/>
          </a:xfrm>
          <a:prstGeom prst="straightConnector1">
            <a:avLst/>
          </a:prstGeom>
          <a:noFill/>
          <a:ln cap="flat" cmpd="sng" w="9525">
            <a:solidFill>
              <a:schemeClr val="accent1"/>
            </a:solidFill>
            <a:prstDash val="solid"/>
            <a:round/>
            <a:headEnd len="sm" w="sm" type="none"/>
            <a:tailEnd len="sm" w="sm" type="none"/>
          </a:ln>
        </p:spPr>
      </p:cxnSp>
      <p:sp>
        <p:nvSpPr>
          <p:cNvPr id="317" name="Google Shape;317;p32"/>
          <p:cNvSpPr/>
          <p:nvPr/>
        </p:nvSpPr>
        <p:spPr>
          <a:xfrm flipH="1">
            <a:off x="4508319" y="2305914"/>
            <a:ext cx="1834800" cy="143400"/>
          </a:xfrm>
          <a:prstGeom prst="parallelogram">
            <a:avLst>
              <a:gd fmla="val 96952"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18" name="Google Shape;318;p32"/>
          <p:cNvSpPr/>
          <p:nvPr/>
        </p:nvSpPr>
        <p:spPr>
          <a:xfrm>
            <a:off x="4508419" y="2459738"/>
            <a:ext cx="1834800" cy="143400"/>
          </a:xfrm>
          <a:prstGeom prst="parallelogram">
            <a:avLst>
              <a:gd fmla="val 96952"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2"/>
          <p:cNvSpPr txBox="1"/>
          <p:nvPr/>
        </p:nvSpPr>
        <p:spPr>
          <a:xfrm>
            <a:off x="6937532" y="1236178"/>
            <a:ext cx="624300" cy="24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chemeClr val="lt1"/>
                </a:solidFill>
                <a:latin typeface="Roboto"/>
                <a:ea typeface="Roboto"/>
                <a:cs typeface="Roboto"/>
                <a:sym typeface="Roboto"/>
              </a:rPr>
              <a:t>L</a:t>
            </a:r>
            <a:r>
              <a:rPr b="1" lang="en" sz="1800">
                <a:solidFill>
                  <a:schemeClr val="lt2"/>
                </a:solidFill>
                <a:latin typeface="Roboto"/>
                <a:ea typeface="Roboto"/>
                <a:cs typeface="Roboto"/>
                <a:sym typeface="Roboto"/>
              </a:rPr>
              <a:t>ay </a:t>
            </a:r>
            <a:endParaRPr>
              <a:solidFill>
                <a:srgbClr val="858585"/>
              </a:solidFill>
              <a:latin typeface="Roboto"/>
              <a:ea typeface="Roboto"/>
              <a:cs typeface="Roboto"/>
              <a:sym typeface="Roboto"/>
            </a:endParaRPr>
          </a:p>
        </p:txBody>
      </p:sp>
      <p:sp>
        <p:nvSpPr>
          <p:cNvPr id="320" name="Google Shape;320;p32"/>
          <p:cNvSpPr txBox="1"/>
          <p:nvPr/>
        </p:nvSpPr>
        <p:spPr>
          <a:xfrm>
            <a:off x="7346876" y="2823450"/>
            <a:ext cx="1394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lt1"/>
                </a:solidFill>
                <a:latin typeface="Roboto"/>
                <a:ea typeface="Roboto"/>
                <a:cs typeface="Roboto"/>
                <a:sym typeface="Roboto"/>
              </a:rPr>
              <a:t>Lay</a:t>
            </a:r>
            <a:r>
              <a:rPr b="1" lang="en" sz="1200">
                <a:solidFill>
                  <a:schemeClr val="lt2"/>
                </a:solidFill>
                <a:latin typeface="Roboto"/>
                <a:ea typeface="Roboto"/>
                <a:cs typeface="Roboto"/>
                <a:sym typeface="Roboto"/>
              </a:rPr>
              <a:t> out a Success Plan</a:t>
            </a:r>
            <a:endParaRPr b="1" sz="1200">
              <a:solidFill>
                <a:schemeClr val="lt2"/>
              </a:solidFill>
              <a:latin typeface="Roboto"/>
              <a:ea typeface="Roboto"/>
              <a:cs typeface="Roboto"/>
              <a:sym typeface="Roboto"/>
            </a:endParaRPr>
          </a:p>
        </p:txBody>
      </p:sp>
      <p:sp>
        <p:nvSpPr>
          <p:cNvPr id="321" name="Google Shape;321;p32"/>
          <p:cNvSpPr txBox="1"/>
          <p:nvPr/>
        </p:nvSpPr>
        <p:spPr>
          <a:xfrm>
            <a:off x="7318750" y="3207600"/>
            <a:ext cx="17706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100">
                <a:solidFill>
                  <a:schemeClr val="lt1"/>
                </a:solidFill>
                <a:latin typeface="Roboto"/>
                <a:ea typeface="Roboto"/>
                <a:cs typeface="Roboto"/>
                <a:sym typeface="Roboto"/>
              </a:rPr>
              <a:t>Help the individual create a detailed action plan with specific, time-bound steps to be taken to achieve the goal. </a:t>
            </a:r>
            <a:endParaRPr sz="1100">
              <a:solidFill>
                <a:schemeClr val="lt1"/>
              </a:solidFill>
              <a:latin typeface="Roboto"/>
              <a:ea typeface="Roboto"/>
              <a:cs typeface="Roboto"/>
              <a:sym typeface="Roboto"/>
            </a:endParaRPr>
          </a:p>
        </p:txBody>
      </p:sp>
      <p:cxnSp>
        <p:nvCxnSpPr>
          <p:cNvPr id="322" name="Google Shape;322;p32"/>
          <p:cNvCxnSpPr/>
          <p:nvPr/>
        </p:nvCxnSpPr>
        <p:spPr>
          <a:xfrm>
            <a:off x="7318760" y="1694699"/>
            <a:ext cx="718500" cy="741900"/>
          </a:xfrm>
          <a:prstGeom prst="straightConnector1">
            <a:avLst/>
          </a:prstGeom>
          <a:noFill/>
          <a:ln cap="flat" cmpd="sng" w="9525">
            <a:solidFill>
              <a:schemeClr val="lt2"/>
            </a:solidFill>
            <a:prstDash val="solid"/>
            <a:round/>
            <a:headEnd len="sm" w="sm" type="none"/>
            <a:tailEnd len="sm" w="sm" type="none"/>
          </a:ln>
        </p:spPr>
      </p:cxnSp>
      <p:sp>
        <p:nvSpPr>
          <p:cNvPr id="323" name="Google Shape;323;p32"/>
          <p:cNvSpPr/>
          <p:nvPr/>
        </p:nvSpPr>
        <p:spPr>
          <a:xfrm flipH="1">
            <a:off x="6221583" y="2305903"/>
            <a:ext cx="1834800" cy="143400"/>
          </a:xfrm>
          <a:prstGeom prst="parallelogram">
            <a:avLst>
              <a:gd fmla="val 96952"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4" name="Google Shape;324;p32"/>
          <p:cNvSpPr/>
          <p:nvPr/>
        </p:nvSpPr>
        <p:spPr>
          <a:xfrm>
            <a:off x="6221683" y="2459727"/>
            <a:ext cx="1834800" cy="143400"/>
          </a:xfrm>
          <a:prstGeom prst="parallelogram">
            <a:avLst>
              <a:gd fmla="val 96952"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2"/>
          <p:cNvSpPr txBox="1"/>
          <p:nvPr/>
        </p:nvSpPr>
        <p:spPr>
          <a:xfrm>
            <a:off x="5899200" y="4779475"/>
            <a:ext cx="3244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Text credited to </a:t>
            </a:r>
            <a:r>
              <a:rPr lang="en" sz="1100" u="sng">
                <a:solidFill>
                  <a:schemeClr val="hlink"/>
                </a:solidFill>
                <a:hlinkClick r:id="rId3"/>
              </a:rPr>
              <a:t>The Peak Performance Center</a:t>
            </a:r>
            <a:endParaRPr sz="11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FUEL Model Step by Step (F)</a:t>
            </a:r>
            <a:endParaRPr/>
          </a:p>
        </p:txBody>
      </p:sp>
      <p:sp>
        <p:nvSpPr>
          <p:cNvPr id="331" name="Google Shape;331;p33"/>
          <p:cNvSpPr txBox="1"/>
          <p:nvPr>
            <p:ph idx="1" type="body"/>
          </p:nvPr>
        </p:nvSpPr>
        <p:spPr>
          <a:xfrm>
            <a:off x="1297500" y="1307850"/>
            <a:ext cx="5437500" cy="3423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In this step, the coach need set up a safe and comfortable atmosphere for the conversation. The coach and coachees can work out the purpose, process and expected consequences. In framing the conversation, the coach lead the conversation process. The coachee will manager the content. </a:t>
            </a:r>
            <a:endParaRPr/>
          </a:p>
          <a:p>
            <a:pPr indent="0" lvl="0" marL="0" rtl="0" algn="l">
              <a:spcBef>
                <a:spcPts val="1200"/>
              </a:spcBef>
              <a:spcAft>
                <a:spcPts val="0"/>
              </a:spcAft>
              <a:buNone/>
            </a:pPr>
            <a:r>
              <a:rPr lang="en"/>
              <a:t>The coach’s questions only help the coachee to think deeper and </a:t>
            </a:r>
            <a:r>
              <a:rPr lang="en"/>
              <a:t>analysis</a:t>
            </a:r>
            <a:r>
              <a:rPr lang="en"/>
              <a:t> the issue, and always use “what” or “how” to ask the questions.</a:t>
            </a:r>
            <a:endParaRPr/>
          </a:p>
          <a:p>
            <a:pPr indent="0" lvl="0" marL="0" rtl="0" algn="l">
              <a:spcBef>
                <a:spcPts val="1200"/>
              </a:spcBef>
              <a:spcAft>
                <a:spcPts val="0"/>
              </a:spcAft>
              <a:buNone/>
            </a:pPr>
            <a:r>
              <a:rPr lang="en"/>
              <a:t>Possible questions to ask the coachee:</a:t>
            </a:r>
            <a:endParaRPr/>
          </a:p>
          <a:p>
            <a:pPr indent="-311150" lvl="0" marL="457200" rtl="0" algn="l">
              <a:spcBef>
                <a:spcPts val="1200"/>
              </a:spcBef>
              <a:spcAft>
                <a:spcPts val="0"/>
              </a:spcAft>
              <a:buSzPts val="1300"/>
              <a:buChar char="●"/>
            </a:pPr>
            <a:r>
              <a:rPr lang="en"/>
              <a:t>What is the most important thing for us to focus on?</a:t>
            </a:r>
            <a:endParaRPr/>
          </a:p>
          <a:p>
            <a:pPr indent="-311150" lvl="0" marL="457200" rtl="0" algn="l">
              <a:spcBef>
                <a:spcPts val="0"/>
              </a:spcBef>
              <a:spcAft>
                <a:spcPts val="0"/>
              </a:spcAft>
              <a:buSzPts val="1300"/>
              <a:buChar char="●"/>
            </a:pPr>
            <a:r>
              <a:rPr lang="en"/>
              <a:t>What else would you like to make sure that we address?</a:t>
            </a:r>
            <a:endParaRPr sz="1200">
              <a:solidFill>
                <a:srgbClr val="171717"/>
              </a:solidFill>
              <a:highlight>
                <a:srgbClr val="FFFFFF"/>
              </a:highlight>
              <a:latin typeface="Arial"/>
              <a:ea typeface="Arial"/>
              <a:cs typeface="Arial"/>
              <a:sym typeface="Arial"/>
            </a:endParaRPr>
          </a:p>
          <a:p>
            <a:pPr indent="-311150" lvl="0" marL="457200" rtl="0" algn="l">
              <a:spcBef>
                <a:spcPts val="0"/>
              </a:spcBef>
              <a:spcAft>
                <a:spcPts val="0"/>
              </a:spcAft>
              <a:buSzPts val="1300"/>
              <a:buChar char="●"/>
            </a:pPr>
            <a:r>
              <a:rPr lang="en"/>
              <a:t>What would you like to accomplish in this conversation? </a:t>
            </a:r>
            <a:endParaRPr/>
          </a:p>
          <a:p>
            <a:pPr indent="-311150" lvl="0" marL="457200" rtl="0" algn="l">
              <a:spcBef>
                <a:spcPts val="0"/>
              </a:spcBef>
              <a:spcAft>
                <a:spcPts val="0"/>
              </a:spcAft>
              <a:buSzPts val="1300"/>
              <a:buChar char="●"/>
            </a:pPr>
            <a:r>
              <a:rPr lang="en"/>
              <a:t>How might I help you with this issue?</a:t>
            </a:r>
            <a:endParaRPr/>
          </a:p>
          <a:p>
            <a:pPr indent="-457200" lvl="0" marL="457200" rtl="0" algn="r">
              <a:lnSpc>
                <a:spcPct val="200000"/>
              </a:lnSpc>
              <a:spcBef>
                <a:spcPts val="1200"/>
              </a:spcBef>
              <a:spcAft>
                <a:spcPts val="1200"/>
              </a:spcAft>
              <a:buNone/>
            </a:pPr>
            <a:r>
              <a:rPr lang="en" sz="1000"/>
              <a:t>(</a:t>
            </a:r>
            <a:r>
              <a:rPr lang="en" sz="1000"/>
              <a:t>NYU. Retrieved June 3, 2021)</a:t>
            </a:r>
            <a:endParaRPr sz="1000"/>
          </a:p>
        </p:txBody>
      </p:sp>
      <p:grpSp>
        <p:nvGrpSpPr>
          <p:cNvPr id="332" name="Google Shape;332;p33"/>
          <p:cNvGrpSpPr/>
          <p:nvPr/>
        </p:nvGrpSpPr>
        <p:grpSpPr>
          <a:xfrm>
            <a:off x="6795278" y="1521000"/>
            <a:ext cx="1747200" cy="2101500"/>
            <a:chOff x="2614278" y="1613375"/>
            <a:chExt cx="1747200" cy="2101500"/>
          </a:xfrm>
        </p:grpSpPr>
        <p:sp>
          <p:nvSpPr>
            <p:cNvPr id="333" name="Google Shape;333;p33"/>
            <p:cNvSpPr/>
            <p:nvPr/>
          </p:nvSpPr>
          <p:spPr>
            <a:xfrm>
              <a:off x="2614278" y="1613375"/>
              <a:ext cx="1747200" cy="2101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3"/>
            <p:cNvSpPr txBox="1"/>
            <p:nvPr/>
          </p:nvSpPr>
          <p:spPr>
            <a:xfrm>
              <a:off x="275047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F</a:t>
              </a:r>
              <a:endParaRPr b="1" sz="4800">
                <a:solidFill>
                  <a:schemeClr val="lt1"/>
                </a:solidFill>
                <a:latin typeface="Lato"/>
                <a:ea typeface="Lato"/>
                <a:cs typeface="Lato"/>
                <a:sym typeface="Lato"/>
              </a:endParaRPr>
            </a:p>
          </p:txBody>
        </p:sp>
        <p:sp>
          <p:nvSpPr>
            <p:cNvPr id="335" name="Google Shape;335;p33"/>
            <p:cNvSpPr txBox="1"/>
            <p:nvPr/>
          </p:nvSpPr>
          <p:spPr>
            <a:xfrm>
              <a:off x="2750475" y="2433275"/>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2"/>
                  </a:solidFill>
                  <a:latin typeface="Lato"/>
                  <a:ea typeface="Lato"/>
                  <a:cs typeface="Lato"/>
                  <a:sym typeface="Lato"/>
                </a:rPr>
                <a:t>Frame</a:t>
              </a:r>
              <a:endParaRPr sz="1800">
                <a:solidFill>
                  <a:schemeClr val="lt2"/>
                </a:solidFill>
                <a:latin typeface="Lato"/>
                <a:ea typeface="Lato"/>
                <a:cs typeface="Lato"/>
                <a:sym typeface="Lato"/>
              </a:endParaRPr>
            </a:p>
          </p:txBody>
        </p:sp>
        <p:sp>
          <p:nvSpPr>
            <p:cNvPr id="336" name="Google Shape;336;p33"/>
            <p:cNvSpPr txBox="1"/>
            <p:nvPr/>
          </p:nvSpPr>
          <p:spPr>
            <a:xfrm>
              <a:off x="2682375" y="2833525"/>
              <a:ext cx="1611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Set the context and the focus for the conversation</a:t>
              </a:r>
              <a:endParaRPr>
                <a:solidFill>
                  <a:schemeClr val="lt1"/>
                </a:solidFill>
                <a:latin typeface="Lato"/>
                <a:ea typeface="Lato"/>
                <a:cs typeface="Lato"/>
                <a:sym typeface="Lato"/>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FUEL Model Step by Step (U)</a:t>
            </a:r>
            <a:endParaRPr/>
          </a:p>
        </p:txBody>
      </p:sp>
      <p:sp>
        <p:nvSpPr>
          <p:cNvPr id="342" name="Google Shape;342;p34"/>
          <p:cNvSpPr txBox="1"/>
          <p:nvPr>
            <p:ph idx="1" type="body"/>
          </p:nvPr>
        </p:nvSpPr>
        <p:spPr>
          <a:xfrm>
            <a:off x="1297500" y="1307850"/>
            <a:ext cx="5425200" cy="331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This step is to help the coach to figu</a:t>
            </a:r>
            <a:r>
              <a:rPr lang="en"/>
              <a:t>re out how the coachee’s thoughts about the current situation. And trying standing the angle of coachee to understand his/her views. </a:t>
            </a:r>
            <a:endParaRPr/>
          </a:p>
          <a:p>
            <a:pPr indent="0" lvl="0" marL="0" rtl="0" algn="l">
              <a:spcBef>
                <a:spcPts val="1200"/>
              </a:spcBef>
              <a:spcAft>
                <a:spcPts val="0"/>
              </a:spcAft>
              <a:buNone/>
            </a:pPr>
            <a:r>
              <a:rPr lang="en"/>
              <a:t>Possible questions to ask the coachee (open-ended &amp; non-leading questions)</a:t>
            </a:r>
            <a:endParaRPr/>
          </a:p>
          <a:p>
            <a:pPr indent="-311150" lvl="0" marL="457200" rtl="0" algn="l">
              <a:spcBef>
                <a:spcPts val="1200"/>
              </a:spcBef>
              <a:spcAft>
                <a:spcPts val="0"/>
              </a:spcAft>
              <a:buSzPts val="1300"/>
              <a:buChar char="●"/>
            </a:pPr>
            <a:r>
              <a:rPr lang="en"/>
              <a:t>How do you see this situation? </a:t>
            </a:r>
            <a:endParaRPr/>
          </a:p>
          <a:p>
            <a:pPr indent="-311150" lvl="0" marL="457200" rtl="0" algn="l">
              <a:spcBef>
                <a:spcPts val="0"/>
              </a:spcBef>
              <a:spcAft>
                <a:spcPts val="0"/>
              </a:spcAft>
              <a:buSzPts val="1300"/>
              <a:buChar char="●"/>
            </a:pPr>
            <a:r>
              <a:rPr lang="en"/>
              <a:t>What is happening? </a:t>
            </a:r>
            <a:endParaRPr/>
          </a:p>
          <a:p>
            <a:pPr indent="-311150" lvl="0" marL="457200" rtl="0" algn="l">
              <a:spcBef>
                <a:spcPts val="0"/>
              </a:spcBef>
              <a:spcAft>
                <a:spcPts val="0"/>
              </a:spcAft>
              <a:buSzPts val="1300"/>
              <a:buChar char="●"/>
            </a:pPr>
            <a:r>
              <a:rPr lang="en"/>
              <a:t>How might others see the situation?</a:t>
            </a:r>
            <a:endParaRPr/>
          </a:p>
          <a:p>
            <a:pPr indent="-311150" lvl="0" marL="457200" rtl="0" algn="l">
              <a:spcBef>
                <a:spcPts val="0"/>
              </a:spcBef>
              <a:spcAft>
                <a:spcPts val="0"/>
              </a:spcAft>
              <a:buSzPts val="1300"/>
              <a:buChar char="●"/>
            </a:pPr>
            <a:r>
              <a:rPr lang="en"/>
              <a:t>What impact is this having on you? On others? </a:t>
            </a:r>
            <a:endParaRPr/>
          </a:p>
          <a:p>
            <a:pPr indent="-311150" lvl="0" marL="457200" rtl="0" algn="l">
              <a:spcBef>
                <a:spcPts val="0"/>
              </a:spcBef>
              <a:spcAft>
                <a:spcPts val="0"/>
              </a:spcAft>
              <a:buSzPts val="1300"/>
              <a:buChar char="●"/>
            </a:pPr>
            <a:r>
              <a:rPr lang="en"/>
              <a:t>What are the consequences if the situation doesn’t change?How does this influence your goals and what you are trying to accomplish? </a:t>
            </a:r>
            <a:endParaRPr/>
          </a:p>
          <a:p>
            <a:pPr indent="-311150" lvl="0" marL="457200" rtl="0" algn="l">
              <a:spcBef>
                <a:spcPts val="0"/>
              </a:spcBef>
              <a:spcAft>
                <a:spcPts val="0"/>
              </a:spcAft>
              <a:buSzPts val="1300"/>
              <a:buChar char="●"/>
            </a:pPr>
            <a:r>
              <a:rPr lang="en"/>
              <a:t>Could I share some observations I have made? </a:t>
            </a:r>
            <a:endParaRPr/>
          </a:p>
          <a:p>
            <a:pPr indent="-457200" lvl="0" marL="457200" rtl="0" algn="r">
              <a:lnSpc>
                <a:spcPct val="200000"/>
              </a:lnSpc>
              <a:spcBef>
                <a:spcPts val="1200"/>
              </a:spcBef>
              <a:spcAft>
                <a:spcPts val="1200"/>
              </a:spcAft>
              <a:buNone/>
            </a:pPr>
            <a:r>
              <a:rPr lang="en" sz="1000"/>
              <a:t>(NYU. Retrieved June 3, 2021)</a:t>
            </a:r>
            <a:endParaRPr/>
          </a:p>
        </p:txBody>
      </p:sp>
      <p:grpSp>
        <p:nvGrpSpPr>
          <p:cNvPr id="343" name="Google Shape;343;p34"/>
          <p:cNvGrpSpPr/>
          <p:nvPr/>
        </p:nvGrpSpPr>
        <p:grpSpPr>
          <a:xfrm>
            <a:off x="6795278" y="1521000"/>
            <a:ext cx="1747200" cy="2143550"/>
            <a:chOff x="2614278" y="1613375"/>
            <a:chExt cx="1747200" cy="2143550"/>
          </a:xfrm>
        </p:grpSpPr>
        <p:sp>
          <p:nvSpPr>
            <p:cNvPr id="344" name="Google Shape;344;p34"/>
            <p:cNvSpPr/>
            <p:nvPr/>
          </p:nvSpPr>
          <p:spPr>
            <a:xfrm>
              <a:off x="2614278" y="1613375"/>
              <a:ext cx="1747200" cy="2101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4"/>
            <p:cNvSpPr txBox="1"/>
            <p:nvPr/>
          </p:nvSpPr>
          <p:spPr>
            <a:xfrm>
              <a:off x="275047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U</a:t>
              </a:r>
              <a:endParaRPr b="1" sz="4800">
                <a:solidFill>
                  <a:schemeClr val="lt1"/>
                </a:solidFill>
                <a:latin typeface="Lato"/>
                <a:ea typeface="Lato"/>
                <a:cs typeface="Lato"/>
                <a:sym typeface="Lato"/>
              </a:endParaRPr>
            </a:p>
          </p:txBody>
        </p:sp>
        <p:sp>
          <p:nvSpPr>
            <p:cNvPr id="346" name="Google Shape;346;p34"/>
            <p:cNvSpPr txBox="1"/>
            <p:nvPr/>
          </p:nvSpPr>
          <p:spPr>
            <a:xfrm>
              <a:off x="2750475" y="2433275"/>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2"/>
                  </a:solidFill>
                  <a:latin typeface="Lato"/>
                  <a:ea typeface="Lato"/>
                  <a:cs typeface="Lato"/>
                  <a:sym typeface="Lato"/>
                </a:rPr>
                <a:t>Understand</a:t>
              </a:r>
              <a:endParaRPr sz="1800">
                <a:solidFill>
                  <a:schemeClr val="lt2"/>
                </a:solidFill>
                <a:latin typeface="Lato"/>
                <a:ea typeface="Lato"/>
                <a:cs typeface="Lato"/>
                <a:sym typeface="Lato"/>
              </a:endParaRPr>
            </a:p>
          </p:txBody>
        </p:sp>
        <p:sp>
          <p:nvSpPr>
            <p:cNvPr id="347" name="Google Shape;347;p34"/>
            <p:cNvSpPr txBox="1"/>
            <p:nvPr/>
          </p:nvSpPr>
          <p:spPr>
            <a:xfrm>
              <a:off x="2682375" y="2833525"/>
              <a:ext cx="1611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Lato"/>
                  <a:ea typeface="Lato"/>
                  <a:cs typeface="Lato"/>
                  <a:sym typeface="Lato"/>
                </a:rPr>
                <a:t>Explore the individual’s point-of-view before sharing your own </a:t>
              </a:r>
              <a:endParaRPr sz="1200">
                <a:solidFill>
                  <a:schemeClr val="lt1"/>
                </a:solidFill>
                <a:latin typeface="Lato"/>
                <a:ea typeface="Lato"/>
                <a:cs typeface="Lato"/>
                <a:sym typeface="La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FUEL Model Step by Step (E)</a:t>
            </a:r>
            <a:endParaRPr/>
          </a:p>
        </p:txBody>
      </p:sp>
      <p:sp>
        <p:nvSpPr>
          <p:cNvPr id="353" name="Google Shape;353;p35"/>
          <p:cNvSpPr txBox="1"/>
          <p:nvPr>
            <p:ph idx="1" type="body"/>
          </p:nvPr>
        </p:nvSpPr>
        <p:spPr>
          <a:xfrm>
            <a:off x="1251375" y="1242175"/>
            <a:ext cx="5471400" cy="3303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In this step, creating a successful </a:t>
            </a:r>
            <a:r>
              <a:rPr lang="en"/>
              <a:t>vision</a:t>
            </a:r>
            <a:r>
              <a:rPr lang="en"/>
              <a:t> for the coachee, either having a </a:t>
            </a:r>
            <a:r>
              <a:rPr lang="en"/>
              <a:t>person</a:t>
            </a:r>
            <a:r>
              <a:rPr lang="en"/>
              <a:t> tell exactly what the desired state or other path to make the coachee have the awareness of the desired state. Once the “F” and “U” steps helped the coachee understand his/her </a:t>
            </a:r>
            <a:r>
              <a:rPr lang="en"/>
              <a:t>current</a:t>
            </a:r>
            <a:r>
              <a:rPr lang="en"/>
              <a:t> state. This step will lead the coachee have full vision of desire state, which move the coachee </a:t>
            </a:r>
            <a:r>
              <a:rPr lang="en"/>
              <a:t>generate</a:t>
            </a:r>
            <a:r>
              <a:rPr lang="en"/>
              <a:t> the action plan to achieve the end state. </a:t>
            </a:r>
            <a:endParaRPr/>
          </a:p>
          <a:p>
            <a:pPr indent="0" lvl="0" marL="0" rtl="0" algn="l">
              <a:spcBef>
                <a:spcPts val="1200"/>
              </a:spcBef>
              <a:spcAft>
                <a:spcPts val="0"/>
              </a:spcAft>
              <a:buNone/>
            </a:pPr>
            <a:r>
              <a:rPr lang="en"/>
              <a:t>Possible questions for this step:</a:t>
            </a:r>
            <a:endParaRPr/>
          </a:p>
          <a:p>
            <a:pPr indent="-304958" lvl="0" marL="457200" rtl="0" algn="l">
              <a:spcBef>
                <a:spcPts val="1200"/>
              </a:spcBef>
              <a:spcAft>
                <a:spcPts val="0"/>
              </a:spcAft>
              <a:buSzPct val="100000"/>
              <a:buChar char="●"/>
            </a:pPr>
            <a:r>
              <a:rPr lang="en"/>
              <a:t>What does the desire state look like?</a:t>
            </a:r>
            <a:endParaRPr/>
          </a:p>
          <a:p>
            <a:pPr indent="-304958" lvl="0" marL="457200" rtl="0" algn="l">
              <a:spcBef>
                <a:spcPts val="0"/>
              </a:spcBef>
              <a:spcAft>
                <a:spcPts val="0"/>
              </a:spcAft>
              <a:buSzPct val="108333"/>
              <a:buChar char="●"/>
            </a:pPr>
            <a:r>
              <a:rPr lang="en"/>
              <a:t>What would your ideal state look like?</a:t>
            </a:r>
            <a:endParaRPr sz="1200">
              <a:highlight>
                <a:srgbClr val="FFFFFF"/>
              </a:highlight>
              <a:latin typeface="Arial"/>
              <a:ea typeface="Arial"/>
              <a:cs typeface="Arial"/>
              <a:sym typeface="Arial"/>
            </a:endParaRPr>
          </a:p>
          <a:p>
            <a:pPr indent="-304958" lvl="0" marL="457200" rtl="0" algn="l">
              <a:spcBef>
                <a:spcPts val="0"/>
              </a:spcBef>
              <a:spcAft>
                <a:spcPts val="0"/>
              </a:spcAft>
              <a:buSzPct val="100000"/>
              <a:buChar char="●"/>
            </a:pPr>
            <a:r>
              <a:rPr lang="en"/>
              <a:t>What are your goals? What would you like to accomplish?</a:t>
            </a:r>
            <a:endParaRPr/>
          </a:p>
          <a:p>
            <a:pPr indent="-304958" lvl="0" marL="457200" rtl="0" algn="l">
              <a:spcBef>
                <a:spcPts val="0"/>
              </a:spcBef>
              <a:spcAft>
                <a:spcPts val="0"/>
              </a:spcAft>
              <a:buSzPct val="100000"/>
              <a:buChar char="●"/>
            </a:pPr>
            <a:r>
              <a:rPr lang="en"/>
              <a:t>What might be some approaches you can take?</a:t>
            </a:r>
            <a:endParaRPr/>
          </a:p>
          <a:p>
            <a:pPr indent="-304958" lvl="0" marL="457200" rtl="0" algn="l">
              <a:spcBef>
                <a:spcPts val="0"/>
              </a:spcBef>
              <a:spcAft>
                <a:spcPts val="0"/>
              </a:spcAft>
              <a:buSzPct val="100000"/>
              <a:buChar char="●"/>
            </a:pPr>
            <a:r>
              <a:rPr lang="en"/>
              <a:t>What are the major barriers preventing this change from happening? </a:t>
            </a:r>
            <a:endParaRPr/>
          </a:p>
          <a:p>
            <a:pPr indent="-304958" lvl="0" marL="457200" rtl="0" algn="l">
              <a:spcBef>
                <a:spcPts val="0"/>
              </a:spcBef>
              <a:spcAft>
                <a:spcPts val="0"/>
              </a:spcAft>
              <a:buSzPct val="100000"/>
              <a:buChar char="●"/>
            </a:pPr>
            <a:r>
              <a:rPr lang="en"/>
              <a:t>Could I offer a couple of thoughts? You might want to consider . . .</a:t>
            </a:r>
            <a:endParaRPr/>
          </a:p>
          <a:p>
            <a:pPr indent="-457200" lvl="0" marL="457200" rtl="0" algn="r">
              <a:lnSpc>
                <a:spcPct val="200000"/>
              </a:lnSpc>
              <a:spcBef>
                <a:spcPts val="1200"/>
              </a:spcBef>
              <a:spcAft>
                <a:spcPts val="1200"/>
              </a:spcAft>
              <a:buNone/>
            </a:pPr>
            <a:r>
              <a:rPr lang="en" sz="1000"/>
              <a:t>(NYU. Retrieved June 3, 2021)</a:t>
            </a:r>
            <a:endParaRPr/>
          </a:p>
        </p:txBody>
      </p:sp>
      <p:grpSp>
        <p:nvGrpSpPr>
          <p:cNvPr id="354" name="Google Shape;354;p35"/>
          <p:cNvGrpSpPr/>
          <p:nvPr/>
        </p:nvGrpSpPr>
        <p:grpSpPr>
          <a:xfrm>
            <a:off x="6795278" y="1521000"/>
            <a:ext cx="1747200" cy="2101500"/>
            <a:chOff x="2614278" y="1613375"/>
            <a:chExt cx="1747200" cy="2101500"/>
          </a:xfrm>
        </p:grpSpPr>
        <p:sp>
          <p:nvSpPr>
            <p:cNvPr id="355" name="Google Shape;355;p35"/>
            <p:cNvSpPr/>
            <p:nvPr/>
          </p:nvSpPr>
          <p:spPr>
            <a:xfrm>
              <a:off x="2614278" y="1613375"/>
              <a:ext cx="1747200" cy="2101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5"/>
            <p:cNvSpPr txBox="1"/>
            <p:nvPr/>
          </p:nvSpPr>
          <p:spPr>
            <a:xfrm>
              <a:off x="275047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E</a:t>
              </a:r>
              <a:endParaRPr b="1" sz="4800">
                <a:solidFill>
                  <a:schemeClr val="lt1"/>
                </a:solidFill>
                <a:latin typeface="Lato"/>
                <a:ea typeface="Lato"/>
                <a:cs typeface="Lato"/>
                <a:sym typeface="Lato"/>
              </a:endParaRPr>
            </a:p>
          </p:txBody>
        </p:sp>
        <p:sp>
          <p:nvSpPr>
            <p:cNvPr id="357" name="Google Shape;357;p35"/>
            <p:cNvSpPr txBox="1"/>
            <p:nvPr/>
          </p:nvSpPr>
          <p:spPr>
            <a:xfrm>
              <a:off x="2750475" y="2433275"/>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2"/>
                  </a:solidFill>
                  <a:latin typeface="Lato"/>
                  <a:ea typeface="Lato"/>
                  <a:cs typeface="Lato"/>
                  <a:sym typeface="Lato"/>
                </a:rPr>
                <a:t>Explore</a:t>
              </a:r>
              <a:endParaRPr sz="1800">
                <a:solidFill>
                  <a:schemeClr val="lt2"/>
                </a:solidFill>
                <a:latin typeface="Lato"/>
                <a:ea typeface="Lato"/>
                <a:cs typeface="Lato"/>
                <a:sym typeface="Lato"/>
              </a:endParaRPr>
            </a:p>
          </p:txBody>
        </p:sp>
        <p:sp>
          <p:nvSpPr>
            <p:cNvPr id="358" name="Google Shape;358;p35"/>
            <p:cNvSpPr txBox="1"/>
            <p:nvPr/>
          </p:nvSpPr>
          <p:spPr>
            <a:xfrm>
              <a:off x="2682375" y="2852975"/>
              <a:ext cx="16110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Lato"/>
                  <a:ea typeface="Lato"/>
                  <a:cs typeface="Lato"/>
                  <a:sym typeface="Lato"/>
                </a:rPr>
                <a:t>Identify the target and generate multiple paths to achieve the end state</a:t>
              </a:r>
              <a:endParaRPr sz="1100">
                <a:solidFill>
                  <a:schemeClr val="lt1"/>
                </a:solidFill>
                <a:latin typeface="Lato"/>
                <a:ea typeface="Lato"/>
                <a:cs typeface="Lato"/>
                <a:sym typeface="La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FUEL Model Step by Step (L)</a:t>
            </a:r>
            <a:endParaRPr/>
          </a:p>
        </p:txBody>
      </p:sp>
      <p:sp>
        <p:nvSpPr>
          <p:cNvPr id="364" name="Google Shape;364;p36"/>
          <p:cNvSpPr txBox="1"/>
          <p:nvPr>
            <p:ph idx="1" type="body"/>
          </p:nvPr>
        </p:nvSpPr>
        <p:spPr>
          <a:xfrm>
            <a:off x="1297500" y="1307850"/>
            <a:ext cx="5447100" cy="3191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This is the last step of FUEL model. The coachee followed the action plan in details to implement each action within the </a:t>
            </a:r>
            <a:r>
              <a:rPr lang="en"/>
              <a:t>timelines</a:t>
            </a:r>
            <a:r>
              <a:rPr lang="en"/>
              <a:t>. The coach helps the coachee to identify all the barriers and set up the milestone to complete the action plan, </a:t>
            </a:r>
            <a:r>
              <a:rPr lang="en"/>
              <a:t>achieving</a:t>
            </a:r>
            <a:r>
              <a:rPr lang="en"/>
              <a:t> the desired outcome. </a:t>
            </a:r>
            <a:endParaRPr/>
          </a:p>
          <a:p>
            <a:pPr indent="0" lvl="0" marL="0" rtl="0" algn="l">
              <a:spcBef>
                <a:spcPts val="1200"/>
              </a:spcBef>
              <a:spcAft>
                <a:spcPts val="0"/>
              </a:spcAft>
              <a:buNone/>
            </a:pPr>
            <a:r>
              <a:rPr lang="en"/>
              <a:t>Possible questions for this step:</a:t>
            </a:r>
            <a:endParaRPr/>
          </a:p>
          <a:p>
            <a:pPr indent="-311150" lvl="0" marL="457200" rtl="0" algn="l">
              <a:spcBef>
                <a:spcPts val="1200"/>
              </a:spcBef>
              <a:spcAft>
                <a:spcPts val="0"/>
              </a:spcAft>
              <a:buSzPts val="1300"/>
              <a:buChar char="●"/>
            </a:pPr>
            <a:r>
              <a:rPr lang="en"/>
              <a:t>What specific actions will help you achieve your goal?</a:t>
            </a:r>
            <a:endParaRPr/>
          </a:p>
          <a:p>
            <a:pPr indent="-311150" lvl="0" marL="457200" rtl="0" algn="l">
              <a:spcBef>
                <a:spcPts val="0"/>
              </a:spcBef>
              <a:spcAft>
                <a:spcPts val="0"/>
              </a:spcAft>
              <a:buSzPts val="1300"/>
              <a:buChar char="●"/>
            </a:pPr>
            <a:r>
              <a:rPr lang="en"/>
              <a:t>What will your first step be?</a:t>
            </a:r>
            <a:endParaRPr sz="1200">
              <a:solidFill>
                <a:srgbClr val="171717"/>
              </a:solidFill>
              <a:highlight>
                <a:srgbClr val="FFFFFF"/>
              </a:highlight>
              <a:latin typeface="Arial"/>
              <a:ea typeface="Arial"/>
              <a:cs typeface="Arial"/>
              <a:sym typeface="Arial"/>
            </a:endParaRPr>
          </a:p>
          <a:p>
            <a:pPr indent="-311150" lvl="0" marL="457200" rtl="0" algn="l">
              <a:spcBef>
                <a:spcPts val="0"/>
              </a:spcBef>
              <a:spcAft>
                <a:spcPts val="0"/>
              </a:spcAft>
              <a:buSzPts val="1300"/>
              <a:buChar char="●"/>
            </a:pPr>
            <a:r>
              <a:rPr lang="en"/>
              <a:t>Who can support you moving forward? </a:t>
            </a:r>
            <a:endParaRPr/>
          </a:p>
          <a:p>
            <a:pPr indent="-311150" lvl="0" marL="457200" rtl="0" algn="l">
              <a:spcBef>
                <a:spcPts val="0"/>
              </a:spcBef>
              <a:spcAft>
                <a:spcPts val="0"/>
              </a:spcAft>
              <a:buSzPts val="1300"/>
              <a:buChar char="●"/>
            </a:pPr>
            <a:r>
              <a:rPr lang="en"/>
              <a:t>How can I support you in moving forward?</a:t>
            </a:r>
            <a:endParaRPr/>
          </a:p>
          <a:p>
            <a:pPr indent="-311150" lvl="0" marL="457200" rtl="0" algn="l">
              <a:spcBef>
                <a:spcPts val="0"/>
              </a:spcBef>
              <a:spcAft>
                <a:spcPts val="0"/>
              </a:spcAft>
              <a:buSzPts val="1300"/>
              <a:buChar char="●"/>
            </a:pPr>
            <a:r>
              <a:rPr lang="en"/>
              <a:t>Let’s review the plan.</a:t>
            </a:r>
            <a:endParaRPr/>
          </a:p>
          <a:p>
            <a:pPr indent="-311150" lvl="0" marL="457200" rtl="0" algn="l">
              <a:spcBef>
                <a:spcPts val="0"/>
              </a:spcBef>
              <a:spcAft>
                <a:spcPts val="0"/>
              </a:spcAft>
              <a:buSzPts val="1300"/>
              <a:buChar char="●"/>
            </a:pPr>
            <a:r>
              <a:rPr lang="en"/>
              <a:t>When should we touch base on this again?</a:t>
            </a:r>
            <a:endParaRPr/>
          </a:p>
          <a:p>
            <a:pPr indent="-457200" lvl="0" marL="457200" rtl="0" algn="r">
              <a:lnSpc>
                <a:spcPct val="200000"/>
              </a:lnSpc>
              <a:spcBef>
                <a:spcPts val="1200"/>
              </a:spcBef>
              <a:spcAft>
                <a:spcPts val="1200"/>
              </a:spcAft>
              <a:buNone/>
            </a:pPr>
            <a:r>
              <a:rPr lang="en" sz="1000"/>
              <a:t>(NYU. Retrieved June 3, 2021)</a:t>
            </a:r>
            <a:endParaRPr/>
          </a:p>
        </p:txBody>
      </p:sp>
      <p:grpSp>
        <p:nvGrpSpPr>
          <p:cNvPr id="365" name="Google Shape;365;p36"/>
          <p:cNvGrpSpPr/>
          <p:nvPr/>
        </p:nvGrpSpPr>
        <p:grpSpPr>
          <a:xfrm>
            <a:off x="6795278" y="1521000"/>
            <a:ext cx="1747200" cy="2186500"/>
            <a:chOff x="2614278" y="1613375"/>
            <a:chExt cx="1747200" cy="2186500"/>
          </a:xfrm>
        </p:grpSpPr>
        <p:sp>
          <p:nvSpPr>
            <p:cNvPr id="366" name="Google Shape;366;p36"/>
            <p:cNvSpPr/>
            <p:nvPr/>
          </p:nvSpPr>
          <p:spPr>
            <a:xfrm>
              <a:off x="2614278" y="1613375"/>
              <a:ext cx="1747200" cy="2101500"/>
            </a:xfrm>
            <a:prstGeom prst="foldedCorner">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6"/>
            <p:cNvSpPr txBox="1"/>
            <p:nvPr/>
          </p:nvSpPr>
          <p:spPr>
            <a:xfrm>
              <a:off x="275047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L</a:t>
              </a:r>
              <a:endParaRPr b="1" sz="4800">
                <a:solidFill>
                  <a:schemeClr val="lt1"/>
                </a:solidFill>
                <a:latin typeface="Lato"/>
                <a:ea typeface="Lato"/>
                <a:cs typeface="Lato"/>
                <a:sym typeface="Lato"/>
              </a:endParaRPr>
            </a:p>
          </p:txBody>
        </p:sp>
        <p:sp>
          <p:nvSpPr>
            <p:cNvPr id="368" name="Google Shape;368;p36"/>
            <p:cNvSpPr txBox="1"/>
            <p:nvPr/>
          </p:nvSpPr>
          <p:spPr>
            <a:xfrm>
              <a:off x="2750475" y="2433275"/>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2"/>
                  </a:solidFill>
                  <a:latin typeface="Lato"/>
                  <a:ea typeface="Lato"/>
                  <a:cs typeface="Lato"/>
                  <a:sym typeface="Lato"/>
                </a:rPr>
                <a:t>Lay</a:t>
              </a:r>
              <a:endParaRPr sz="1800">
                <a:solidFill>
                  <a:schemeClr val="lt2"/>
                </a:solidFill>
                <a:latin typeface="Lato"/>
                <a:ea typeface="Lato"/>
                <a:cs typeface="Lato"/>
                <a:sym typeface="Lato"/>
              </a:endParaRPr>
            </a:p>
          </p:txBody>
        </p:sp>
        <p:sp>
          <p:nvSpPr>
            <p:cNvPr id="369" name="Google Shape;369;p36"/>
            <p:cNvSpPr txBox="1"/>
            <p:nvPr/>
          </p:nvSpPr>
          <p:spPr>
            <a:xfrm>
              <a:off x="2682375" y="2768475"/>
              <a:ext cx="16110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Lato"/>
                  <a:ea typeface="Lato"/>
                  <a:cs typeface="Lato"/>
                  <a:sym typeface="Lato"/>
                </a:rPr>
                <a:t>Create the detailed, actionable plan and follow-through that will lead to goal attainment </a:t>
              </a:r>
              <a:endParaRPr sz="1100">
                <a:solidFill>
                  <a:schemeClr val="lt1"/>
                </a:solidFill>
                <a:latin typeface="Lato"/>
                <a:ea typeface="Lato"/>
                <a:cs typeface="Lato"/>
                <a:sym typeface="La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7"/>
          <p:cNvSpPr txBox="1"/>
          <p:nvPr>
            <p:ph type="title"/>
          </p:nvPr>
        </p:nvSpPr>
        <p:spPr>
          <a:xfrm>
            <a:off x="823850" y="2053000"/>
            <a:ext cx="51297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Transformational Coaching</a:t>
            </a:r>
            <a:endParaRPr/>
          </a:p>
        </p:txBody>
      </p:sp>
      <p:sp>
        <p:nvSpPr>
          <p:cNvPr id="375" name="Google Shape;375;p37"/>
          <p:cNvSpPr txBox="1"/>
          <p:nvPr/>
        </p:nvSpPr>
        <p:spPr>
          <a:xfrm>
            <a:off x="2263250" y="2925075"/>
            <a:ext cx="170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By Ben Slater</a:t>
            </a:r>
            <a:endParaRPr>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8"/>
          <p:cNvSpPr txBox="1"/>
          <p:nvPr>
            <p:ph type="title"/>
          </p:nvPr>
        </p:nvSpPr>
        <p:spPr>
          <a:xfrm>
            <a:off x="1297500" y="393750"/>
            <a:ext cx="6486300" cy="5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Transformational Coaching (TC)?</a:t>
            </a:r>
            <a:endParaRPr/>
          </a:p>
        </p:txBody>
      </p:sp>
      <p:pic>
        <p:nvPicPr>
          <p:cNvPr id="381" name="Google Shape;381;p38"/>
          <p:cNvPicPr preferRelativeResize="0"/>
          <p:nvPr/>
        </p:nvPicPr>
        <p:blipFill>
          <a:blip r:embed="rId3">
            <a:alphaModFix/>
          </a:blip>
          <a:stretch>
            <a:fillRect/>
          </a:stretch>
        </p:blipFill>
        <p:spPr>
          <a:xfrm>
            <a:off x="4808376" y="1106875"/>
            <a:ext cx="4221574" cy="3859950"/>
          </a:xfrm>
          <a:prstGeom prst="rect">
            <a:avLst/>
          </a:prstGeom>
          <a:noFill/>
          <a:ln>
            <a:noFill/>
          </a:ln>
        </p:spPr>
      </p:pic>
      <p:sp>
        <p:nvSpPr>
          <p:cNvPr id="382" name="Google Shape;382;p38"/>
          <p:cNvSpPr txBox="1"/>
          <p:nvPr/>
        </p:nvSpPr>
        <p:spPr>
          <a:xfrm>
            <a:off x="7322600" y="768175"/>
            <a:ext cx="1757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lt1"/>
                </a:solidFill>
                <a:latin typeface="Lato"/>
                <a:ea typeface="Lato"/>
                <a:cs typeface="Lato"/>
                <a:sym typeface="Lato"/>
              </a:rPr>
              <a:t>(Aguilar, 2013,  pg 25)</a:t>
            </a:r>
            <a:endParaRPr sz="1000">
              <a:solidFill>
                <a:schemeClr val="lt1"/>
              </a:solidFill>
              <a:latin typeface="Lato"/>
              <a:ea typeface="Lato"/>
              <a:cs typeface="Lato"/>
              <a:sym typeface="Lato"/>
            </a:endParaRPr>
          </a:p>
        </p:txBody>
      </p:sp>
      <p:sp>
        <p:nvSpPr>
          <p:cNvPr id="383" name="Google Shape;383;p38"/>
          <p:cNvSpPr txBox="1"/>
          <p:nvPr/>
        </p:nvSpPr>
        <p:spPr>
          <a:xfrm>
            <a:off x="56075" y="1570525"/>
            <a:ext cx="4635900" cy="337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TC is a holistic approach that intends to affect 3 areas:</a:t>
            </a:r>
            <a:endParaRPr>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Behaviours, beliefs and being (of coachee)</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Institutions &amp; </a:t>
            </a:r>
            <a:r>
              <a:rPr lang="en" sz="1300">
                <a:solidFill>
                  <a:schemeClr val="lt1"/>
                </a:solidFill>
                <a:latin typeface="Lato"/>
                <a:ea typeface="Lato"/>
                <a:cs typeface="Lato"/>
                <a:sym typeface="Lato"/>
              </a:rPr>
              <a:t>Systems</a:t>
            </a:r>
            <a:r>
              <a:rPr lang="en" sz="1300">
                <a:solidFill>
                  <a:schemeClr val="lt1"/>
                </a:solidFill>
                <a:latin typeface="Lato"/>
                <a:ea typeface="Lato"/>
                <a:cs typeface="Lato"/>
                <a:sym typeface="Lato"/>
              </a:rPr>
              <a:t> (departments/teams/school) (that the coachee works in)</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Educational and social systems (that the coachee lives in)</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TC incorporates strategies from directive &amp; facilitative coaching, as well as cognitive &amp; ontological.</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a:p>
            <a:pPr indent="0" lvl="0" marL="0" rtl="0" algn="l">
              <a:spcBef>
                <a:spcPts val="0"/>
              </a:spcBef>
              <a:spcAft>
                <a:spcPts val="0"/>
              </a:spcAft>
              <a:buNone/>
            </a:pPr>
            <a:r>
              <a:rPr lang="en" sz="1300">
                <a:solidFill>
                  <a:schemeClr val="lt1"/>
                </a:solidFill>
                <a:latin typeface="Lato"/>
                <a:ea typeface="Lato"/>
                <a:cs typeface="Lato"/>
                <a:sym typeface="Lato"/>
              </a:rPr>
              <a:t>Who is it for?</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Coaches to coach Teachers and Administrators</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Administrators to coach Teachers</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t/>
            </a:r>
            <a:endParaRPr sz="1200">
              <a:solidFill>
                <a:schemeClr val="lt1"/>
              </a:solidFill>
              <a:latin typeface="Lato"/>
              <a:ea typeface="Lato"/>
              <a:cs typeface="Lato"/>
              <a:sym typeface="Lato"/>
            </a:endParaRPr>
          </a:p>
          <a:p>
            <a:pPr indent="0" lvl="0" marL="0" rtl="0" algn="l">
              <a:spcBef>
                <a:spcPts val="0"/>
              </a:spcBef>
              <a:spcAft>
                <a:spcPts val="0"/>
              </a:spcAft>
              <a:buNone/>
            </a:pPr>
            <a:r>
              <a:rPr lang="en" sz="1100">
                <a:solidFill>
                  <a:schemeClr val="lt1"/>
                </a:solidFill>
                <a:latin typeface="Lato"/>
                <a:ea typeface="Lato"/>
                <a:cs typeface="Lato"/>
                <a:sym typeface="Lato"/>
              </a:rPr>
              <a:t>Developed by Elena Aguilar - </a:t>
            </a:r>
            <a:r>
              <a:rPr lang="en" sz="1100" u="sng">
                <a:solidFill>
                  <a:schemeClr val="hlink"/>
                </a:solidFill>
                <a:latin typeface="Lato"/>
                <a:ea typeface="Lato"/>
                <a:cs typeface="Lato"/>
                <a:sym typeface="Lato"/>
                <a:hlinkClick r:id="rId4"/>
              </a:rPr>
              <a:t>https://brightmorningteam.com/</a:t>
            </a:r>
            <a:r>
              <a:rPr lang="en" sz="1100">
                <a:solidFill>
                  <a:schemeClr val="lt1"/>
                </a:solidFill>
                <a:latin typeface="Lato"/>
                <a:ea typeface="Lato"/>
                <a:cs typeface="Lato"/>
                <a:sym typeface="Lato"/>
              </a:rPr>
              <a:t>  </a:t>
            </a:r>
            <a:endParaRPr sz="1100">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9"/>
          <p:cNvSpPr txBox="1"/>
          <p:nvPr>
            <p:ph type="title"/>
          </p:nvPr>
        </p:nvSpPr>
        <p:spPr>
          <a:xfrm>
            <a:off x="1068900" y="393750"/>
            <a:ext cx="7038900" cy="46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TC’s core principles</a:t>
            </a:r>
            <a:endParaRPr/>
          </a:p>
        </p:txBody>
      </p:sp>
      <p:sp>
        <p:nvSpPr>
          <p:cNvPr id="389" name="Google Shape;389;p39"/>
          <p:cNvSpPr txBox="1"/>
          <p:nvPr>
            <p:ph idx="1" type="body"/>
          </p:nvPr>
        </p:nvSpPr>
        <p:spPr>
          <a:xfrm>
            <a:off x="992700" y="909500"/>
            <a:ext cx="7038900" cy="41163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i="1" lang="en" sz="1516"/>
              <a:t>‘</a:t>
            </a:r>
            <a:r>
              <a:rPr i="1" lang="en" sz="1516"/>
              <a:t>Behaviours, beliefs and being’</a:t>
            </a:r>
            <a:r>
              <a:rPr lang="en" sz="1516"/>
              <a:t> - What does that mean?</a:t>
            </a:r>
            <a:endParaRPr sz="1616"/>
          </a:p>
          <a:p>
            <a:pPr indent="-311150" lvl="0" marL="457200" rtl="0" algn="l">
              <a:lnSpc>
                <a:spcPct val="150000"/>
              </a:lnSpc>
              <a:spcBef>
                <a:spcPts val="0"/>
              </a:spcBef>
              <a:spcAft>
                <a:spcPts val="0"/>
              </a:spcAft>
              <a:buSzPts val="1300"/>
              <a:buChar char="-"/>
            </a:pPr>
            <a:r>
              <a:rPr lang="en"/>
              <a:t>Doing (Behaviour) = required tasks to do the job (teaching/administrating)</a:t>
            </a:r>
            <a:endParaRPr/>
          </a:p>
          <a:p>
            <a:pPr indent="-311150" lvl="0" marL="457200" rtl="0" algn="l">
              <a:lnSpc>
                <a:spcPct val="150000"/>
              </a:lnSpc>
              <a:spcBef>
                <a:spcPts val="0"/>
              </a:spcBef>
              <a:spcAft>
                <a:spcPts val="0"/>
              </a:spcAft>
              <a:buSzPts val="1300"/>
              <a:buChar char="-"/>
            </a:pPr>
            <a:r>
              <a:rPr lang="en"/>
              <a:t>Below Behaviour = What we think and </a:t>
            </a:r>
            <a:r>
              <a:rPr b="1" i="1" lang="en"/>
              <a:t>believe</a:t>
            </a:r>
            <a:r>
              <a:rPr lang="en"/>
              <a:t> about what we are doing - principles </a:t>
            </a:r>
            <a:endParaRPr/>
          </a:p>
          <a:p>
            <a:pPr indent="-311150" lvl="0" marL="457200" rtl="0" algn="l">
              <a:lnSpc>
                <a:spcPct val="150000"/>
              </a:lnSpc>
              <a:spcBef>
                <a:spcPts val="0"/>
              </a:spcBef>
              <a:spcAft>
                <a:spcPts val="0"/>
              </a:spcAft>
              <a:buSzPts val="1300"/>
              <a:buChar char="-"/>
            </a:pPr>
            <a:r>
              <a:rPr lang="en"/>
              <a:t>Below </a:t>
            </a:r>
            <a:r>
              <a:rPr b="1" i="1" lang="en"/>
              <a:t>Belief</a:t>
            </a:r>
            <a:r>
              <a:rPr lang="en"/>
              <a:t>/Thinking = </a:t>
            </a:r>
            <a:r>
              <a:rPr b="1" i="1" lang="en"/>
              <a:t>Being</a:t>
            </a:r>
            <a:r>
              <a:rPr lang="en"/>
              <a:t> = identity / ways of communicating / emotions</a:t>
            </a:r>
            <a:endParaRPr/>
          </a:p>
          <a:p>
            <a:pPr indent="0" lvl="0" marL="0" rtl="0" algn="l">
              <a:lnSpc>
                <a:spcPct val="100000"/>
              </a:lnSpc>
              <a:spcBef>
                <a:spcPts val="0"/>
              </a:spcBef>
              <a:spcAft>
                <a:spcPts val="0"/>
              </a:spcAft>
              <a:buNone/>
            </a:pPr>
            <a:r>
              <a:rPr lang="en"/>
              <a:t>These are the 3 elements that when worked on </a:t>
            </a:r>
            <a:r>
              <a:rPr lang="en"/>
              <a:t>holistically</a:t>
            </a:r>
            <a:r>
              <a:rPr lang="en"/>
              <a:t> will lead to transformation.</a:t>
            </a:r>
            <a:endParaRPr/>
          </a:p>
          <a:p>
            <a:pPr indent="0" lvl="0" marL="0" rtl="0" algn="l">
              <a:lnSpc>
                <a:spcPct val="100000"/>
              </a:lnSpc>
              <a:spcBef>
                <a:spcPts val="0"/>
              </a:spcBef>
              <a:spcAft>
                <a:spcPts val="0"/>
              </a:spcAft>
              <a:buNone/>
            </a:pPr>
            <a:r>
              <a:t/>
            </a:r>
            <a:endParaRPr b="1" sz="1400"/>
          </a:p>
          <a:p>
            <a:pPr indent="0" lvl="0" marL="0" rtl="0" algn="l">
              <a:lnSpc>
                <a:spcPct val="100000"/>
              </a:lnSpc>
              <a:spcBef>
                <a:spcPts val="0"/>
              </a:spcBef>
              <a:spcAft>
                <a:spcPts val="0"/>
              </a:spcAft>
              <a:buNone/>
            </a:pPr>
            <a:r>
              <a:t/>
            </a:r>
            <a:endParaRPr b="1" sz="1400"/>
          </a:p>
          <a:p>
            <a:pPr indent="0" lvl="0" marL="0" rtl="0" algn="l">
              <a:lnSpc>
                <a:spcPct val="100000"/>
              </a:lnSpc>
              <a:spcBef>
                <a:spcPts val="0"/>
              </a:spcBef>
              <a:spcAft>
                <a:spcPts val="0"/>
              </a:spcAft>
              <a:buNone/>
            </a:pPr>
            <a:r>
              <a:rPr b="1" lang="en" sz="1500"/>
              <a:t>TC is context aware</a:t>
            </a:r>
            <a:endParaRPr b="1" sz="1500"/>
          </a:p>
          <a:p>
            <a:pPr indent="0" lvl="0" marL="0" rtl="0" algn="l">
              <a:lnSpc>
                <a:spcPct val="100000"/>
              </a:lnSpc>
              <a:spcBef>
                <a:spcPts val="0"/>
              </a:spcBef>
              <a:spcAft>
                <a:spcPts val="0"/>
              </a:spcAft>
              <a:buNone/>
            </a:pPr>
            <a:r>
              <a:t/>
            </a:r>
            <a:endParaRPr sz="1400">
              <a:solidFill>
                <a:srgbClr val="000000"/>
              </a:solidFill>
              <a:highlight>
                <a:srgbClr val="FFF2CC"/>
              </a:highlight>
            </a:endParaRPr>
          </a:p>
          <a:p>
            <a:pPr indent="-317500" lvl="0" marL="457200" rtl="0" algn="l">
              <a:lnSpc>
                <a:spcPct val="100000"/>
              </a:lnSpc>
              <a:spcBef>
                <a:spcPts val="0"/>
              </a:spcBef>
              <a:spcAft>
                <a:spcPts val="0"/>
              </a:spcAft>
              <a:buSzPts val="1400"/>
              <a:buChar char="●"/>
            </a:pPr>
            <a:r>
              <a:rPr lang="en" sz="1400"/>
              <a:t>Teachers teach in classrooms within schools, which exist in a district.</a:t>
            </a:r>
            <a:endParaRPr sz="1400"/>
          </a:p>
          <a:p>
            <a:pPr indent="0" lvl="0" marL="457200" rtl="0" algn="l">
              <a:lnSpc>
                <a:spcPct val="100000"/>
              </a:lnSpc>
              <a:spcBef>
                <a:spcPts val="0"/>
              </a:spcBef>
              <a:spcAft>
                <a:spcPts val="0"/>
              </a:spcAft>
              <a:buNone/>
            </a:pPr>
            <a:r>
              <a:t/>
            </a:r>
            <a:endParaRPr sz="1400"/>
          </a:p>
          <a:p>
            <a:pPr indent="-317500" lvl="0" marL="457200" rtl="0" algn="l">
              <a:lnSpc>
                <a:spcPct val="100000"/>
              </a:lnSpc>
              <a:spcBef>
                <a:spcPts val="0"/>
              </a:spcBef>
              <a:spcAft>
                <a:spcPts val="0"/>
              </a:spcAft>
              <a:buSzPts val="1400"/>
              <a:buChar char="●"/>
            </a:pPr>
            <a:r>
              <a:rPr lang="en" sz="1400"/>
              <a:t>The teaching environment is influenced by systemic issues beyond the classroom.</a:t>
            </a:r>
            <a:endParaRPr sz="1400"/>
          </a:p>
          <a:p>
            <a:pPr indent="0" lvl="0" marL="457200" rtl="0" algn="l">
              <a:lnSpc>
                <a:spcPct val="100000"/>
              </a:lnSpc>
              <a:spcBef>
                <a:spcPts val="0"/>
              </a:spcBef>
              <a:spcAft>
                <a:spcPts val="0"/>
              </a:spcAft>
              <a:buNone/>
            </a:pPr>
            <a:r>
              <a:t/>
            </a:r>
            <a:endParaRPr sz="1400"/>
          </a:p>
          <a:p>
            <a:pPr indent="0" lvl="0" marL="457200" rtl="0" algn="l">
              <a:lnSpc>
                <a:spcPct val="100000"/>
              </a:lnSpc>
              <a:spcBef>
                <a:spcPts val="0"/>
              </a:spcBef>
              <a:spcAft>
                <a:spcPts val="0"/>
              </a:spcAft>
              <a:buNone/>
            </a:pPr>
            <a:r>
              <a:rPr lang="en" sz="1400"/>
              <a:t>TC takes the Coachee’s context into account, finding connections between the individual’s beliefs, the institutions and systems within which they work and the boarder educational system.</a:t>
            </a:r>
            <a:endParaRPr sz="1200"/>
          </a:p>
        </p:txBody>
      </p:sp>
      <p:pic>
        <p:nvPicPr>
          <p:cNvPr id="390" name="Google Shape;390;p39"/>
          <p:cNvPicPr preferRelativeResize="0"/>
          <p:nvPr/>
        </p:nvPicPr>
        <p:blipFill>
          <a:blip r:embed="rId3">
            <a:alphaModFix/>
          </a:blip>
          <a:stretch>
            <a:fillRect/>
          </a:stretch>
        </p:blipFill>
        <p:spPr>
          <a:xfrm>
            <a:off x="6426575" y="74350"/>
            <a:ext cx="2717426" cy="1148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0"/>
          <p:cNvSpPr txBox="1"/>
          <p:nvPr>
            <p:ph type="title"/>
          </p:nvPr>
        </p:nvSpPr>
        <p:spPr>
          <a:xfrm>
            <a:off x="1297500" y="393750"/>
            <a:ext cx="7038900" cy="54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TC Process 1 - Beliefs affect coaching</a:t>
            </a:r>
            <a:endParaRPr/>
          </a:p>
        </p:txBody>
      </p:sp>
      <p:sp>
        <p:nvSpPr>
          <p:cNvPr id="396" name="Google Shape;396;p40"/>
          <p:cNvSpPr txBox="1"/>
          <p:nvPr>
            <p:ph idx="1" type="body"/>
          </p:nvPr>
        </p:nvSpPr>
        <p:spPr>
          <a:xfrm>
            <a:off x="1297500" y="942325"/>
            <a:ext cx="7038900" cy="4152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500"/>
              <a:t>Before Coach can coach, Coach’s beliefs should be aligned with values.</a:t>
            </a:r>
            <a:endParaRPr sz="1500"/>
          </a:p>
          <a:p>
            <a:pPr indent="0" lvl="0" marL="0" rtl="0" algn="l">
              <a:lnSpc>
                <a:spcPct val="100000"/>
              </a:lnSpc>
              <a:spcBef>
                <a:spcPts val="0"/>
              </a:spcBef>
              <a:spcAft>
                <a:spcPts val="0"/>
              </a:spcAft>
              <a:buNone/>
            </a:pPr>
            <a:r>
              <a:rPr lang="en" sz="1400">
                <a:highlight>
                  <a:schemeClr val="dk1"/>
                </a:highlight>
              </a:rPr>
              <a:t>	</a:t>
            </a:r>
            <a:endParaRPr sz="1400">
              <a:highlight>
                <a:schemeClr val="dk1"/>
              </a:highlight>
            </a:endParaRPr>
          </a:p>
          <a:p>
            <a:pPr indent="0" lvl="0" marL="0" rtl="0" algn="l">
              <a:lnSpc>
                <a:spcPct val="100000"/>
              </a:lnSpc>
              <a:spcBef>
                <a:spcPts val="0"/>
              </a:spcBef>
              <a:spcAft>
                <a:spcPts val="0"/>
              </a:spcAft>
              <a:buNone/>
            </a:pPr>
            <a:r>
              <a:rPr lang="en" sz="1400">
                <a:highlight>
                  <a:schemeClr val="dk1"/>
                </a:highlight>
              </a:rPr>
              <a:t>‘</a:t>
            </a:r>
            <a:r>
              <a:rPr i="1" lang="en" sz="1400">
                <a:highlight>
                  <a:schemeClr val="dk1"/>
                </a:highlight>
              </a:rPr>
              <a:t>No one can learn from you if you think that they suck.</a:t>
            </a:r>
            <a:r>
              <a:rPr lang="en" sz="1400">
                <a:highlight>
                  <a:schemeClr val="dk1"/>
                </a:highlight>
              </a:rPr>
              <a:t>’ </a:t>
            </a:r>
            <a:r>
              <a:rPr lang="en" sz="1000"/>
              <a:t>(Aguilar, 2013,  pg 33)</a:t>
            </a:r>
            <a:endParaRPr sz="1400">
              <a:highlight>
                <a:schemeClr val="dk1"/>
              </a:highlight>
            </a:endParaRPr>
          </a:p>
          <a:p>
            <a:pPr indent="0" lvl="0" marL="0" rtl="0" algn="l">
              <a:lnSpc>
                <a:spcPct val="100000"/>
              </a:lnSpc>
              <a:spcBef>
                <a:spcPts val="0"/>
              </a:spcBef>
              <a:spcAft>
                <a:spcPts val="0"/>
              </a:spcAft>
              <a:buNone/>
            </a:pPr>
            <a:r>
              <a:t/>
            </a:r>
            <a:endParaRPr sz="1000">
              <a:highlight>
                <a:schemeClr val="dk1"/>
              </a:highlight>
            </a:endParaRPr>
          </a:p>
          <a:p>
            <a:pPr indent="-317500" lvl="0" marL="457200" rtl="0" algn="l">
              <a:lnSpc>
                <a:spcPct val="150000"/>
              </a:lnSpc>
              <a:spcBef>
                <a:spcPts val="0"/>
              </a:spcBef>
              <a:spcAft>
                <a:spcPts val="0"/>
              </a:spcAft>
              <a:buSzPts val="1400"/>
              <a:buChar char="●"/>
            </a:pPr>
            <a:r>
              <a:rPr lang="en" sz="1400">
                <a:highlight>
                  <a:schemeClr val="dk1"/>
                </a:highlight>
              </a:rPr>
              <a:t>Our beliefs drive our actions.</a:t>
            </a:r>
            <a:endParaRPr sz="1400">
              <a:highlight>
                <a:schemeClr val="dk1"/>
              </a:highlight>
            </a:endParaRPr>
          </a:p>
          <a:p>
            <a:pPr indent="-317500" lvl="0" marL="457200" rtl="0" algn="l">
              <a:lnSpc>
                <a:spcPct val="150000"/>
              </a:lnSpc>
              <a:spcBef>
                <a:spcPts val="0"/>
              </a:spcBef>
              <a:spcAft>
                <a:spcPts val="0"/>
              </a:spcAft>
              <a:buSzPts val="1400"/>
              <a:buChar char="●"/>
            </a:pPr>
            <a:r>
              <a:rPr lang="en" sz="1400">
                <a:highlight>
                  <a:schemeClr val="dk1"/>
                </a:highlight>
              </a:rPr>
              <a:t>Sometimes our beliefs contradict each other or our core values.</a:t>
            </a:r>
            <a:endParaRPr sz="1400">
              <a:highlight>
                <a:schemeClr val="dk1"/>
              </a:highlight>
            </a:endParaRPr>
          </a:p>
          <a:p>
            <a:pPr indent="-317500" lvl="0" marL="457200" rtl="0" algn="l">
              <a:lnSpc>
                <a:spcPct val="150000"/>
              </a:lnSpc>
              <a:spcBef>
                <a:spcPts val="0"/>
              </a:spcBef>
              <a:spcAft>
                <a:spcPts val="0"/>
              </a:spcAft>
              <a:buSzPts val="1400"/>
              <a:buChar char="●"/>
            </a:pPr>
            <a:r>
              <a:rPr lang="en" sz="1400">
                <a:highlight>
                  <a:schemeClr val="dk1"/>
                </a:highlight>
              </a:rPr>
              <a:t>Some beliefs make us strong, some weaken us.</a:t>
            </a:r>
            <a:endParaRPr sz="1400">
              <a:highlight>
                <a:schemeClr val="dk1"/>
              </a:highlight>
            </a:endParaRPr>
          </a:p>
          <a:p>
            <a:pPr indent="-317500" lvl="0" marL="457200" rtl="0" algn="l">
              <a:lnSpc>
                <a:spcPct val="150000"/>
              </a:lnSpc>
              <a:spcBef>
                <a:spcPts val="0"/>
              </a:spcBef>
              <a:spcAft>
                <a:spcPts val="0"/>
              </a:spcAft>
              <a:buSzPts val="1400"/>
              <a:buChar char="●"/>
            </a:pPr>
            <a:r>
              <a:rPr lang="en" sz="1400">
                <a:highlight>
                  <a:schemeClr val="dk1"/>
                </a:highlight>
              </a:rPr>
              <a:t>But they can be changed.</a:t>
            </a:r>
            <a:endParaRPr sz="1400">
              <a:highlight>
                <a:schemeClr val="dk1"/>
              </a:highlight>
            </a:endParaRPr>
          </a:p>
          <a:p>
            <a:pPr indent="0" lvl="0" marL="0" rtl="0" algn="l">
              <a:lnSpc>
                <a:spcPct val="100000"/>
              </a:lnSpc>
              <a:spcBef>
                <a:spcPts val="0"/>
              </a:spcBef>
              <a:spcAft>
                <a:spcPts val="0"/>
              </a:spcAft>
              <a:buNone/>
            </a:pPr>
            <a:r>
              <a:t/>
            </a:r>
            <a:endParaRPr sz="1400">
              <a:highlight>
                <a:schemeClr val="dk1"/>
              </a:highlight>
            </a:endParaRPr>
          </a:p>
          <a:p>
            <a:pPr indent="0" lvl="0" marL="0" rtl="0" algn="l">
              <a:lnSpc>
                <a:spcPct val="100000"/>
              </a:lnSpc>
              <a:spcBef>
                <a:spcPts val="0"/>
              </a:spcBef>
              <a:spcAft>
                <a:spcPts val="0"/>
              </a:spcAft>
              <a:buNone/>
            </a:pPr>
            <a:r>
              <a:rPr i="1" lang="en" sz="1400">
                <a:highlight>
                  <a:schemeClr val="dk1"/>
                </a:highlight>
              </a:rPr>
              <a:t>We don't see things the way they are; we see things the way we are. </a:t>
            </a:r>
            <a:endParaRPr i="1" sz="1400">
              <a:highlight>
                <a:schemeClr val="dk1"/>
              </a:highlight>
            </a:endParaRPr>
          </a:p>
          <a:p>
            <a:pPr indent="0" lvl="0" marL="0" rtl="0" algn="l">
              <a:lnSpc>
                <a:spcPct val="100000"/>
              </a:lnSpc>
              <a:spcBef>
                <a:spcPts val="0"/>
              </a:spcBef>
              <a:spcAft>
                <a:spcPts val="0"/>
              </a:spcAft>
              <a:buNone/>
            </a:pPr>
            <a:r>
              <a:rPr lang="en" sz="1000">
                <a:highlight>
                  <a:schemeClr val="dk1"/>
                </a:highlight>
              </a:rPr>
              <a:t>The Talmud</a:t>
            </a:r>
            <a:endParaRPr sz="1000">
              <a:highlight>
                <a:schemeClr val="dk1"/>
              </a:highlight>
            </a:endParaRPr>
          </a:p>
          <a:p>
            <a:pPr indent="0" lvl="0" marL="0" rtl="0" algn="l">
              <a:lnSpc>
                <a:spcPct val="100000"/>
              </a:lnSpc>
              <a:spcBef>
                <a:spcPts val="0"/>
              </a:spcBef>
              <a:spcAft>
                <a:spcPts val="0"/>
              </a:spcAft>
              <a:buNone/>
            </a:pPr>
            <a:r>
              <a:rPr lang="en" sz="1000">
                <a:highlight>
                  <a:schemeClr val="dk1"/>
                </a:highlight>
              </a:rPr>
              <a:t>(Aguilar, 2013, p. 35) </a:t>
            </a:r>
            <a:endParaRPr sz="1000">
              <a:highlight>
                <a:schemeClr val="dk1"/>
              </a:highlight>
            </a:endParaRPr>
          </a:p>
          <a:p>
            <a:pPr indent="0" lvl="0" marL="0" rtl="0" algn="l">
              <a:lnSpc>
                <a:spcPct val="100000"/>
              </a:lnSpc>
              <a:spcBef>
                <a:spcPts val="0"/>
              </a:spcBef>
              <a:spcAft>
                <a:spcPts val="0"/>
              </a:spcAft>
              <a:buNone/>
            </a:pPr>
            <a:r>
              <a:t/>
            </a:r>
            <a:endParaRPr sz="1270">
              <a:highlight>
                <a:schemeClr val="dk1"/>
              </a:highlight>
            </a:endParaRPr>
          </a:p>
          <a:p>
            <a:pPr indent="0" lvl="0" marL="0" rtl="0" algn="l">
              <a:lnSpc>
                <a:spcPct val="100000"/>
              </a:lnSpc>
              <a:spcBef>
                <a:spcPts val="0"/>
              </a:spcBef>
              <a:spcAft>
                <a:spcPts val="0"/>
              </a:spcAft>
              <a:buNone/>
            </a:pPr>
            <a:r>
              <a:rPr lang="en" sz="1270">
                <a:highlight>
                  <a:schemeClr val="dk1"/>
                </a:highlight>
              </a:rPr>
              <a:t>Are Coach’s beliefs aligned? </a:t>
            </a:r>
            <a:endParaRPr sz="1270">
              <a:highlight>
                <a:schemeClr val="dk1"/>
              </a:highlight>
            </a:endParaRPr>
          </a:p>
          <a:p>
            <a:pPr indent="457200" lvl="0" marL="0" rtl="0" algn="l">
              <a:lnSpc>
                <a:spcPct val="100000"/>
              </a:lnSpc>
              <a:spcBef>
                <a:spcPts val="0"/>
              </a:spcBef>
              <a:spcAft>
                <a:spcPts val="0"/>
              </a:spcAft>
              <a:buNone/>
            </a:pPr>
            <a:r>
              <a:rPr lang="en" sz="1270">
                <a:highlight>
                  <a:schemeClr val="dk1"/>
                </a:highlight>
              </a:rPr>
              <a:t>Yes! </a:t>
            </a:r>
            <a:endParaRPr sz="1270">
              <a:highlight>
                <a:schemeClr val="dk1"/>
              </a:highlight>
            </a:endParaRPr>
          </a:p>
          <a:p>
            <a:pPr indent="457200" lvl="0" marL="457200" rtl="0" algn="l">
              <a:lnSpc>
                <a:spcPct val="100000"/>
              </a:lnSpc>
              <a:spcBef>
                <a:spcPts val="0"/>
              </a:spcBef>
              <a:spcAft>
                <a:spcPts val="0"/>
              </a:spcAft>
              <a:buNone/>
            </a:pPr>
            <a:r>
              <a:rPr lang="en" sz="1270">
                <a:highlight>
                  <a:schemeClr val="dk1"/>
                </a:highlight>
              </a:rPr>
              <a:t>Now Coach can work with Coachee to </a:t>
            </a:r>
            <a:r>
              <a:rPr lang="en" sz="1270">
                <a:highlight>
                  <a:schemeClr val="dk1"/>
                </a:highlight>
              </a:rPr>
              <a:t>align</a:t>
            </a:r>
            <a:r>
              <a:rPr lang="en" sz="1270">
                <a:highlight>
                  <a:schemeClr val="dk1"/>
                </a:highlight>
              </a:rPr>
              <a:t> their beliefs.</a:t>
            </a:r>
            <a:endParaRPr sz="1270">
              <a:highlight>
                <a:schemeClr val="dk1"/>
              </a:highlight>
            </a:endParaRPr>
          </a:p>
          <a:p>
            <a:pPr indent="457200" lvl="0" marL="3657600" rtl="0" algn="l">
              <a:lnSpc>
                <a:spcPct val="100000"/>
              </a:lnSpc>
              <a:spcBef>
                <a:spcPts val="0"/>
              </a:spcBef>
              <a:spcAft>
                <a:spcPts val="0"/>
              </a:spcAft>
              <a:buNone/>
            </a:pPr>
            <a:r>
              <a:rPr lang="en" sz="1250"/>
              <a:t>‘</a:t>
            </a:r>
            <a:r>
              <a:rPr i="1" lang="en" sz="1250"/>
              <a:t>Who do you want to be</a:t>
            </a:r>
            <a:r>
              <a:rPr lang="en" sz="1250"/>
              <a:t>?’</a:t>
            </a:r>
            <a:endParaRPr sz="1250">
              <a:highlight>
                <a:schemeClr val="dk1"/>
              </a:highlight>
            </a:endParaRPr>
          </a:p>
        </p:txBody>
      </p:sp>
      <p:pic>
        <p:nvPicPr>
          <p:cNvPr id="397" name="Google Shape;397;p40">
            <a:hlinkClick r:id="rId3"/>
          </p:cNvPr>
          <p:cNvPicPr preferRelativeResize="0"/>
          <p:nvPr/>
        </p:nvPicPr>
        <p:blipFill>
          <a:blip r:embed="rId4">
            <a:alphaModFix/>
          </a:blip>
          <a:stretch>
            <a:fillRect/>
          </a:stretch>
        </p:blipFill>
        <p:spPr>
          <a:xfrm>
            <a:off x="6358450" y="2507975"/>
            <a:ext cx="2785550" cy="15728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1"/>
          <p:cNvSpPr txBox="1"/>
          <p:nvPr>
            <p:ph type="title"/>
          </p:nvPr>
        </p:nvSpPr>
        <p:spPr>
          <a:xfrm>
            <a:off x="1297500" y="393750"/>
            <a:ext cx="7038900" cy="56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TC Process 2 - What must a Coach know?</a:t>
            </a:r>
            <a:endParaRPr/>
          </a:p>
        </p:txBody>
      </p:sp>
      <p:sp>
        <p:nvSpPr>
          <p:cNvPr id="403" name="Google Shape;403;p41"/>
          <p:cNvSpPr txBox="1"/>
          <p:nvPr>
            <p:ph idx="1" type="body"/>
          </p:nvPr>
        </p:nvSpPr>
        <p:spPr>
          <a:xfrm>
            <a:off x="1297500" y="961950"/>
            <a:ext cx="7038900" cy="40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 work of a T</a:t>
            </a:r>
            <a:r>
              <a:rPr lang="en" sz="1400"/>
              <a:t>ransformational</a:t>
            </a:r>
            <a:r>
              <a:rPr lang="en" sz="1400"/>
              <a:t> Coach is to look at every s</a:t>
            </a:r>
            <a:r>
              <a:rPr lang="en" sz="1400"/>
              <a:t>ituation</a:t>
            </a:r>
            <a:r>
              <a:rPr lang="en" sz="1400"/>
              <a:t> from different perspectives, through the ‘coaching lenses’.</a:t>
            </a:r>
            <a:endParaRPr sz="1400"/>
          </a:p>
          <a:p>
            <a:pPr indent="0" lvl="0" marL="0" rtl="0" algn="l">
              <a:lnSpc>
                <a:spcPct val="100000"/>
              </a:lnSpc>
              <a:spcBef>
                <a:spcPts val="1200"/>
              </a:spcBef>
              <a:spcAft>
                <a:spcPts val="0"/>
              </a:spcAft>
              <a:buNone/>
            </a:pPr>
            <a:r>
              <a:rPr lang="en" sz="1400"/>
              <a:t>TC’s lenses are:</a:t>
            </a:r>
            <a:endParaRPr sz="1400"/>
          </a:p>
          <a:p>
            <a:pPr indent="-317500" lvl="0" marL="457200" rtl="0" algn="l">
              <a:lnSpc>
                <a:spcPct val="100000"/>
              </a:lnSpc>
              <a:spcBef>
                <a:spcPts val="1200"/>
              </a:spcBef>
              <a:spcAft>
                <a:spcPts val="0"/>
              </a:spcAft>
              <a:buSzPts val="1400"/>
              <a:buAutoNum type="arabicPeriod"/>
            </a:pPr>
            <a:r>
              <a:rPr lang="en" sz="1400"/>
              <a:t>Inquiry</a:t>
            </a:r>
            <a:endParaRPr sz="1400"/>
          </a:p>
          <a:p>
            <a:pPr indent="-317500" lvl="0" marL="457200" rtl="0" algn="l">
              <a:lnSpc>
                <a:spcPct val="100000"/>
              </a:lnSpc>
              <a:spcBef>
                <a:spcPts val="0"/>
              </a:spcBef>
              <a:spcAft>
                <a:spcPts val="0"/>
              </a:spcAft>
              <a:buSzPts val="1400"/>
              <a:buAutoNum type="arabicPeriod"/>
            </a:pPr>
            <a:r>
              <a:rPr lang="en" sz="1400"/>
              <a:t>Change Management</a:t>
            </a:r>
            <a:endParaRPr sz="1400"/>
          </a:p>
          <a:p>
            <a:pPr indent="-317500" lvl="0" marL="457200" rtl="0" algn="l">
              <a:lnSpc>
                <a:spcPct val="100000"/>
              </a:lnSpc>
              <a:spcBef>
                <a:spcPts val="0"/>
              </a:spcBef>
              <a:spcAft>
                <a:spcPts val="0"/>
              </a:spcAft>
              <a:buSzPts val="1400"/>
              <a:buAutoNum type="arabicPeriod"/>
            </a:pPr>
            <a:r>
              <a:rPr lang="en" sz="1400"/>
              <a:t>Systems thinking</a:t>
            </a:r>
            <a:endParaRPr sz="1400"/>
          </a:p>
          <a:p>
            <a:pPr indent="-317500" lvl="0" marL="457200" rtl="0" algn="l">
              <a:lnSpc>
                <a:spcPct val="100000"/>
              </a:lnSpc>
              <a:spcBef>
                <a:spcPts val="0"/>
              </a:spcBef>
              <a:spcAft>
                <a:spcPts val="0"/>
              </a:spcAft>
              <a:buSzPts val="1400"/>
              <a:buAutoNum type="arabicPeriod"/>
            </a:pPr>
            <a:r>
              <a:rPr lang="en" sz="1400"/>
              <a:t>Adult learning</a:t>
            </a:r>
            <a:endParaRPr sz="1400"/>
          </a:p>
          <a:p>
            <a:pPr indent="-317500" lvl="0" marL="457200" rtl="0" algn="l">
              <a:lnSpc>
                <a:spcPct val="100000"/>
              </a:lnSpc>
              <a:spcBef>
                <a:spcPts val="0"/>
              </a:spcBef>
              <a:spcAft>
                <a:spcPts val="0"/>
              </a:spcAft>
              <a:buSzPts val="1400"/>
              <a:buAutoNum type="arabicPeriod"/>
            </a:pPr>
            <a:r>
              <a:rPr lang="en" sz="1400"/>
              <a:t> Systemic oppression</a:t>
            </a:r>
            <a:endParaRPr sz="1400"/>
          </a:p>
          <a:p>
            <a:pPr indent="-317500" lvl="0" marL="457200" rtl="0" algn="l">
              <a:lnSpc>
                <a:spcPct val="100000"/>
              </a:lnSpc>
              <a:spcBef>
                <a:spcPts val="0"/>
              </a:spcBef>
              <a:spcAft>
                <a:spcPts val="0"/>
              </a:spcAft>
              <a:buSzPts val="1400"/>
              <a:buAutoNum type="arabicPeriod"/>
            </a:pPr>
            <a:r>
              <a:rPr lang="en" sz="1400"/>
              <a:t> Emotional Intelligence</a:t>
            </a:r>
            <a:endParaRPr sz="1400"/>
          </a:p>
          <a:p>
            <a:pPr indent="0" lvl="0" marL="0" rtl="0" algn="l">
              <a:lnSpc>
                <a:spcPct val="100000"/>
              </a:lnSpc>
              <a:spcBef>
                <a:spcPts val="1200"/>
              </a:spcBef>
              <a:spcAft>
                <a:spcPts val="0"/>
              </a:spcAft>
              <a:buNone/>
            </a:pPr>
            <a:r>
              <a:rPr lang="en" sz="1400"/>
              <a:t>These are used to examine relationships, individuals, institutions and phenomena.</a:t>
            </a:r>
            <a:endParaRPr sz="1400"/>
          </a:p>
          <a:p>
            <a:pPr indent="0" lvl="0" marL="0" rtl="0" algn="l">
              <a:lnSpc>
                <a:spcPct val="100000"/>
              </a:lnSpc>
              <a:spcBef>
                <a:spcPts val="1200"/>
              </a:spcBef>
              <a:spcAft>
                <a:spcPts val="0"/>
              </a:spcAft>
              <a:buNone/>
            </a:pPr>
            <a:r>
              <a:rPr lang="en" sz="1400"/>
              <a:t>Each lens provides focus for some things, while others are blocked out. </a:t>
            </a:r>
            <a:endParaRPr sz="1400"/>
          </a:p>
          <a:p>
            <a:pPr indent="0" lvl="0" marL="0" rtl="0" algn="l">
              <a:lnSpc>
                <a:spcPct val="100000"/>
              </a:lnSpc>
              <a:spcBef>
                <a:spcPts val="1200"/>
              </a:spcBef>
              <a:spcAft>
                <a:spcPts val="1200"/>
              </a:spcAft>
              <a:buNone/>
            </a:pPr>
            <a:r>
              <a:rPr lang="en" sz="1400"/>
              <a:t>They are overlapping and </a:t>
            </a:r>
            <a:r>
              <a:rPr lang="en" sz="1400"/>
              <a:t>interrelated, their purpose is to think critically, and take informed action. 		</a:t>
            </a:r>
            <a:r>
              <a:rPr lang="en" sz="1000"/>
              <a:t>(The National Equity Project, 2007 as cited in Aguilar, 2013)</a:t>
            </a:r>
            <a:endParaRPr sz="1000"/>
          </a:p>
        </p:txBody>
      </p:sp>
      <p:pic>
        <p:nvPicPr>
          <p:cNvPr id="404" name="Google Shape;404;p41"/>
          <p:cNvPicPr preferRelativeResize="0"/>
          <p:nvPr/>
        </p:nvPicPr>
        <p:blipFill>
          <a:blip r:embed="rId3">
            <a:alphaModFix/>
          </a:blip>
          <a:stretch>
            <a:fillRect/>
          </a:stretch>
        </p:blipFill>
        <p:spPr>
          <a:xfrm>
            <a:off x="6944724" y="1452950"/>
            <a:ext cx="2023802" cy="1927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a:t>
            </a:r>
            <a:r>
              <a:rPr lang="en"/>
              <a:t> is the GROW model?</a:t>
            </a:r>
            <a:endParaRPr/>
          </a:p>
        </p:txBody>
      </p:sp>
      <p:grpSp>
        <p:nvGrpSpPr>
          <p:cNvPr id="147" name="Google Shape;147;p15"/>
          <p:cNvGrpSpPr/>
          <p:nvPr/>
        </p:nvGrpSpPr>
        <p:grpSpPr>
          <a:xfrm>
            <a:off x="446025" y="1453600"/>
            <a:ext cx="8251955" cy="2112325"/>
            <a:chOff x="446025" y="1613375"/>
            <a:chExt cx="8251955" cy="2112325"/>
          </a:xfrm>
        </p:grpSpPr>
        <p:sp>
          <p:nvSpPr>
            <p:cNvPr id="148" name="Google Shape;148;p15"/>
            <p:cNvSpPr/>
            <p:nvPr/>
          </p:nvSpPr>
          <p:spPr>
            <a:xfrm>
              <a:off x="446025" y="1613375"/>
              <a:ext cx="1747200" cy="21015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2614278" y="1613375"/>
              <a:ext cx="1747200" cy="21015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a:off x="4782530" y="1613375"/>
              <a:ext cx="1747200" cy="21015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a:off x="6950780" y="1622650"/>
              <a:ext cx="1747200" cy="21015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a:off x="2040200" y="2353900"/>
              <a:ext cx="897300" cy="639000"/>
            </a:xfrm>
            <a:prstGeom prst="rightArrow">
              <a:avLst>
                <a:gd fmla="val 50000" name="adj1"/>
                <a:gd fmla="val 50000" name="adj2"/>
              </a:avLst>
            </a:prstGeom>
            <a:solidFill>
              <a:schemeClr val="accen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a:off x="4229025" y="2353900"/>
              <a:ext cx="897300" cy="639000"/>
            </a:xfrm>
            <a:prstGeom prst="rightArrow">
              <a:avLst>
                <a:gd fmla="val 50000" name="adj1"/>
                <a:gd fmla="val 50000" name="adj2"/>
              </a:avLst>
            </a:prstGeom>
            <a:solidFill>
              <a:schemeClr val="accen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a:off x="6417875" y="2344625"/>
              <a:ext cx="897300" cy="639000"/>
            </a:xfrm>
            <a:prstGeom prst="rightArrow">
              <a:avLst>
                <a:gd fmla="val 50000" name="adj1"/>
                <a:gd fmla="val 50000" name="adj2"/>
              </a:avLst>
            </a:prstGeom>
            <a:solidFill>
              <a:schemeClr val="accen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txBox="1"/>
            <p:nvPr/>
          </p:nvSpPr>
          <p:spPr>
            <a:xfrm>
              <a:off x="58222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G</a:t>
              </a:r>
              <a:endParaRPr b="1" sz="4800">
                <a:solidFill>
                  <a:schemeClr val="lt1"/>
                </a:solidFill>
                <a:latin typeface="Lato"/>
                <a:ea typeface="Lato"/>
                <a:cs typeface="Lato"/>
                <a:sym typeface="Lato"/>
              </a:endParaRPr>
            </a:p>
          </p:txBody>
        </p:sp>
        <p:sp>
          <p:nvSpPr>
            <p:cNvPr id="156" name="Google Shape;156;p15"/>
            <p:cNvSpPr txBox="1"/>
            <p:nvPr/>
          </p:nvSpPr>
          <p:spPr>
            <a:xfrm>
              <a:off x="275047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R</a:t>
              </a:r>
              <a:endParaRPr b="1" sz="4800">
                <a:solidFill>
                  <a:schemeClr val="lt1"/>
                </a:solidFill>
                <a:latin typeface="Lato"/>
                <a:ea typeface="Lato"/>
                <a:cs typeface="Lato"/>
                <a:sym typeface="Lato"/>
              </a:endParaRPr>
            </a:p>
          </p:txBody>
        </p:sp>
        <p:sp>
          <p:nvSpPr>
            <p:cNvPr id="157" name="Google Shape;157;p15"/>
            <p:cNvSpPr txBox="1"/>
            <p:nvPr/>
          </p:nvSpPr>
          <p:spPr>
            <a:xfrm>
              <a:off x="491872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O</a:t>
              </a:r>
              <a:endParaRPr b="1" sz="4800">
                <a:solidFill>
                  <a:schemeClr val="lt1"/>
                </a:solidFill>
                <a:latin typeface="Lato"/>
                <a:ea typeface="Lato"/>
                <a:cs typeface="Lato"/>
                <a:sym typeface="Lato"/>
              </a:endParaRPr>
            </a:p>
          </p:txBody>
        </p:sp>
        <p:sp>
          <p:nvSpPr>
            <p:cNvPr id="158" name="Google Shape;158;p15"/>
            <p:cNvSpPr txBox="1"/>
            <p:nvPr/>
          </p:nvSpPr>
          <p:spPr>
            <a:xfrm>
              <a:off x="708697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W</a:t>
              </a:r>
              <a:endParaRPr b="1" sz="4800">
                <a:solidFill>
                  <a:schemeClr val="lt1"/>
                </a:solidFill>
                <a:latin typeface="Lato"/>
                <a:ea typeface="Lato"/>
                <a:cs typeface="Lato"/>
                <a:sym typeface="Lato"/>
              </a:endParaRPr>
            </a:p>
          </p:txBody>
        </p:sp>
        <p:sp>
          <p:nvSpPr>
            <p:cNvPr id="159" name="Google Shape;159;p15"/>
            <p:cNvSpPr txBox="1"/>
            <p:nvPr/>
          </p:nvSpPr>
          <p:spPr>
            <a:xfrm>
              <a:off x="565400" y="2473300"/>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ato"/>
                  <a:ea typeface="Lato"/>
                  <a:cs typeface="Lato"/>
                  <a:sym typeface="Lato"/>
                </a:rPr>
                <a:t>GOAL</a:t>
              </a:r>
              <a:endParaRPr sz="1800">
                <a:latin typeface="Lato"/>
                <a:ea typeface="Lato"/>
                <a:cs typeface="Lato"/>
                <a:sym typeface="Lato"/>
              </a:endParaRPr>
            </a:p>
          </p:txBody>
        </p:sp>
        <p:sp>
          <p:nvSpPr>
            <p:cNvPr id="160" name="Google Shape;160;p15"/>
            <p:cNvSpPr txBox="1"/>
            <p:nvPr/>
          </p:nvSpPr>
          <p:spPr>
            <a:xfrm>
              <a:off x="2750475" y="2433275"/>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ato"/>
                  <a:ea typeface="Lato"/>
                  <a:cs typeface="Lato"/>
                  <a:sym typeface="Lato"/>
                </a:rPr>
                <a:t>REALITY</a:t>
              </a:r>
              <a:endParaRPr sz="1800">
                <a:latin typeface="Lato"/>
                <a:ea typeface="Lato"/>
                <a:cs typeface="Lato"/>
                <a:sym typeface="Lato"/>
              </a:endParaRPr>
            </a:p>
          </p:txBody>
        </p:sp>
        <p:sp>
          <p:nvSpPr>
            <p:cNvPr id="161" name="Google Shape;161;p15"/>
            <p:cNvSpPr txBox="1"/>
            <p:nvPr/>
          </p:nvSpPr>
          <p:spPr>
            <a:xfrm>
              <a:off x="4986825" y="2442550"/>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ato"/>
                  <a:ea typeface="Lato"/>
                  <a:cs typeface="Lato"/>
                  <a:sym typeface="Lato"/>
                </a:rPr>
                <a:t>OPTIONS</a:t>
              </a:r>
              <a:endParaRPr sz="1800">
                <a:latin typeface="Lato"/>
                <a:ea typeface="Lato"/>
                <a:cs typeface="Lato"/>
                <a:sym typeface="Lato"/>
              </a:endParaRPr>
            </a:p>
          </p:txBody>
        </p:sp>
        <p:sp>
          <p:nvSpPr>
            <p:cNvPr id="162" name="Google Shape;162;p15"/>
            <p:cNvSpPr txBox="1"/>
            <p:nvPr/>
          </p:nvSpPr>
          <p:spPr>
            <a:xfrm>
              <a:off x="7086975" y="2442550"/>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ato"/>
                  <a:ea typeface="Lato"/>
                  <a:cs typeface="Lato"/>
                  <a:sym typeface="Lato"/>
                </a:rPr>
                <a:t>WILL</a:t>
              </a:r>
              <a:endParaRPr sz="1800">
                <a:latin typeface="Lato"/>
                <a:ea typeface="Lato"/>
                <a:cs typeface="Lato"/>
                <a:sym typeface="Lato"/>
              </a:endParaRPr>
            </a:p>
          </p:txBody>
        </p:sp>
        <p:sp>
          <p:nvSpPr>
            <p:cNvPr id="163" name="Google Shape;163;p15"/>
            <p:cNvSpPr txBox="1"/>
            <p:nvPr/>
          </p:nvSpPr>
          <p:spPr>
            <a:xfrm>
              <a:off x="565400" y="2894400"/>
              <a:ext cx="1474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What do you want to achieve?</a:t>
              </a:r>
              <a:endParaRPr>
                <a:solidFill>
                  <a:schemeClr val="lt1"/>
                </a:solidFill>
                <a:latin typeface="Lato"/>
                <a:ea typeface="Lato"/>
                <a:cs typeface="Lato"/>
                <a:sym typeface="Lato"/>
              </a:endParaRPr>
            </a:p>
          </p:txBody>
        </p:sp>
        <p:sp>
          <p:nvSpPr>
            <p:cNvPr id="164" name="Google Shape;164;p15"/>
            <p:cNvSpPr txBox="1"/>
            <p:nvPr/>
          </p:nvSpPr>
          <p:spPr>
            <a:xfrm>
              <a:off x="2682375" y="2894400"/>
              <a:ext cx="1611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What is the current situation?</a:t>
              </a:r>
              <a:endParaRPr>
                <a:solidFill>
                  <a:schemeClr val="lt1"/>
                </a:solidFill>
                <a:latin typeface="Lato"/>
                <a:ea typeface="Lato"/>
                <a:cs typeface="Lato"/>
                <a:sym typeface="Lato"/>
              </a:endParaRPr>
            </a:p>
          </p:txBody>
        </p:sp>
        <p:sp>
          <p:nvSpPr>
            <p:cNvPr id="165" name="Google Shape;165;p15"/>
            <p:cNvSpPr txBox="1"/>
            <p:nvPr/>
          </p:nvSpPr>
          <p:spPr>
            <a:xfrm>
              <a:off x="4918725" y="2894400"/>
              <a:ext cx="1474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What can you do to reach your goal?</a:t>
              </a:r>
              <a:endParaRPr>
                <a:solidFill>
                  <a:schemeClr val="lt1"/>
                </a:solidFill>
                <a:latin typeface="Lato"/>
                <a:ea typeface="Lato"/>
                <a:cs typeface="Lato"/>
                <a:sym typeface="Lato"/>
              </a:endParaRPr>
            </a:p>
          </p:txBody>
        </p:sp>
        <p:sp>
          <p:nvSpPr>
            <p:cNvPr id="166" name="Google Shape;166;p15"/>
            <p:cNvSpPr txBox="1"/>
            <p:nvPr/>
          </p:nvSpPr>
          <p:spPr>
            <a:xfrm>
              <a:off x="7086975" y="2894400"/>
              <a:ext cx="1474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What will you do to achieve your goal?</a:t>
              </a:r>
              <a:endParaRPr>
                <a:solidFill>
                  <a:schemeClr val="lt1"/>
                </a:solidFill>
                <a:latin typeface="Lato"/>
                <a:ea typeface="Lato"/>
                <a:cs typeface="Lato"/>
                <a:sym typeface="Lato"/>
              </a:endParaRPr>
            </a:p>
          </p:txBody>
        </p:sp>
      </p:grpSp>
      <p:sp>
        <p:nvSpPr>
          <p:cNvPr id="167" name="Google Shape;167;p15"/>
          <p:cNvSpPr txBox="1"/>
          <p:nvPr/>
        </p:nvSpPr>
        <p:spPr>
          <a:xfrm>
            <a:off x="407400" y="3810000"/>
            <a:ext cx="8329200" cy="1272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Developed in 1980’s by by business coaches Graham Alexander, Alan Fine, and Sir John Whitmore (Mind Tools Content Team, 2019)</a:t>
            </a:r>
            <a:endParaRPr>
              <a:solidFill>
                <a:schemeClr val="lt1"/>
              </a:solidFill>
              <a:latin typeface="Lato"/>
              <a:ea typeface="Lato"/>
              <a:cs typeface="Lato"/>
              <a:sym typeface="Lato"/>
            </a:endParaRPr>
          </a:p>
          <a:p>
            <a:pPr indent="-317500" lvl="0" marL="457200" rtl="0" algn="l">
              <a:lnSpc>
                <a:spcPct val="115000"/>
              </a:lnSpc>
              <a:spcBef>
                <a:spcPts val="1000"/>
              </a:spcBef>
              <a:spcAft>
                <a:spcPts val="1000"/>
              </a:spcAft>
              <a:buClr>
                <a:schemeClr val="lt1"/>
              </a:buClr>
              <a:buSzPts val="1400"/>
              <a:buFont typeface="Lato"/>
              <a:buChar char="●"/>
            </a:pPr>
            <a:r>
              <a:rPr lang="en">
                <a:solidFill>
                  <a:schemeClr val="lt1"/>
                </a:solidFill>
                <a:latin typeface="Lato"/>
                <a:ea typeface="Lato"/>
                <a:cs typeface="Lato"/>
                <a:sym typeface="Lato"/>
              </a:rPr>
              <a:t>One of the most common and most successful coaching models used across cultures and disciplines (Performance Consultants, 2021)</a:t>
            </a:r>
            <a:endParaRPr>
              <a:solidFill>
                <a:schemeClr val="lt1"/>
              </a:solidFill>
              <a:latin typeface="Lato"/>
              <a:ea typeface="Lato"/>
              <a:cs typeface="Lato"/>
              <a:sym typeface="Lato"/>
            </a:endParaRPr>
          </a:p>
        </p:txBody>
      </p:sp>
      <p:sp>
        <p:nvSpPr>
          <p:cNvPr id="168" name="Google Shape;168;p15"/>
          <p:cNvSpPr txBox="1"/>
          <p:nvPr/>
        </p:nvSpPr>
        <p:spPr>
          <a:xfrm>
            <a:off x="3994350" y="1081550"/>
            <a:ext cx="46458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latin typeface="Lato"/>
                <a:ea typeface="Lato"/>
                <a:cs typeface="Lato"/>
                <a:sym typeface="Lato"/>
              </a:rPr>
              <a:t>Model adapted from </a:t>
            </a:r>
            <a:r>
              <a:rPr lang="en" u="sng">
                <a:solidFill>
                  <a:schemeClr val="hlink"/>
                </a:solidFill>
                <a:latin typeface="Lato"/>
                <a:ea typeface="Lato"/>
                <a:cs typeface="Lato"/>
                <a:sym typeface="Lato"/>
                <a:hlinkClick r:id="rId3"/>
              </a:rPr>
              <a:t>Performance Consultants (2021)</a:t>
            </a:r>
            <a:endParaRPr>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2"/>
          <p:cNvSpPr txBox="1"/>
          <p:nvPr>
            <p:ph type="title"/>
          </p:nvPr>
        </p:nvSpPr>
        <p:spPr>
          <a:xfrm>
            <a:off x="1297500" y="393750"/>
            <a:ext cx="7038900" cy="568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650"/>
              <a:t>TC Process 3 </a:t>
            </a:r>
            <a:r>
              <a:rPr lang="en"/>
              <a:t>- Establishing Coaching with Client</a:t>
            </a:r>
            <a:endParaRPr/>
          </a:p>
        </p:txBody>
      </p:sp>
      <p:sp>
        <p:nvSpPr>
          <p:cNvPr id="410" name="Google Shape;410;p42"/>
          <p:cNvSpPr txBox="1"/>
          <p:nvPr>
            <p:ph idx="1" type="body"/>
          </p:nvPr>
        </p:nvSpPr>
        <p:spPr>
          <a:xfrm>
            <a:off x="976425" y="920350"/>
            <a:ext cx="7207500" cy="41544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sz="1400"/>
              <a:t>Working with a Coach is often not a decision that the coachee makes for themselves, as it will come from Administration. Hence building trust and maintaining it </a:t>
            </a:r>
            <a:r>
              <a:rPr lang="en" sz="1400"/>
              <a:t>throughout</a:t>
            </a:r>
            <a:r>
              <a:rPr lang="en" sz="1400"/>
              <a:t> is vital.</a:t>
            </a:r>
            <a:endParaRPr sz="1400"/>
          </a:p>
          <a:p>
            <a:pPr indent="0" lvl="0" marL="0" rtl="0" algn="l">
              <a:lnSpc>
                <a:spcPct val="100000"/>
              </a:lnSpc>
              <a:spcBef>
                <a:spcPts val="0"/>
              </a:spcBef>
              <a:spcAft>
                <a:spcPts val="0"/>
              </a:spcAft>
              <a:buNone/>
            </a:pPr>
            <a:r>
              <a:t/>
            </a:r>
            <a:endParaRPr sz="1500"/>
          </a:p>
          <a:p>
            <a:pPr indent="0" lvl="0" marL="0" rtl="0" algn="l">
              <a:lnSpc>
                <a:spcPct val="100000"/>
              </a:lnSpc>
              <a:spcBef>
                <a:spcPts val="0"/>
              </a:spcBef>
              <a:spcAft>
                <a:spcPts val="0"/>
              </a:spcAft>
              <a:buNone/>
            </a:pPr>
            <a:r>
              <a:rPr lang="en" sz="1500"/>
              <a:t>Develop Trust - </a:t>
            </a:r>
            <a:r>
              <a:rPr lang="en"/>
              <a:t>Useful lenses in this stage - </a:t>
            </a:r>
            <a:r>
              <a:rPr lang="en" sz="1200"/>
              <a:t>Emotional Intelligence + Adult Learning</a:t>
            </a:r>
            <a:endParaRPr sz="1100"/>
          </a:p>
          <a:p>
            <a:pPr indent="0" lvl="0" marL="457200" rtl="0" algn="l">
              <a:lnSpc>
                <a:spcPct val="100000"/>
              </a:lnSpc>
              <a:spcBef>
                <a:spcPts val="0"/>
              </a:spcBef>
              <a:spcAft>
                <a:spcPts val="0"/>
              </a:spcAft>
              <a:buNone/>
            </a:pPr>
            <a:r>
              <a:rPr lang="en" sz="1100"/>
              <a:t>1.  Plan &amp; Prepare			2.  Gather background info</a:t>
            </a:r>
            <a:endParaRPr sz="1100"/>
          </a:p>
          <a:p>
            <a:pPr indent="0" lvl="0" marL="457200" rtl="0" algn="l">
              <a:lnSpc>
                <a:spcPct val="100000"/>
              </a:lnSpc>
              <a:spcBef>
                <a:spcPts val="0"/>
              </a:spcBef>
              <a:spcAft>
                <a:spcPts val="0"/>
              </a:spcAft>
              <a:buNone/>
            </a:pPr>
            <a:r>
              <a:rPr lang="en" sz="1100"/>
              <a:t>3.  Establish Confidentiality		4.  Listen</a:t>
            </a:r>
            <a:endParaRPr sz="1100"/>
          </a:p>
          <a:p>
            <a:pPr indent="0" lvl="0" marL="457200" rtl="0" algn="l">
              <a:lnSpc>
                <a:spcPct val="100000"/>
              </a:lnSpc>
              <a:spcBef>
                <a:spcPts val="0"/>
              </a:spcBef>
              <a:spcAft>
                <a:spcPts val="0"/>
              </a:spcAft>
              <a:buNone/>
            </a:pPr>
            <a:r>
              <a:rPr lang="en" sz="1100"/>
              <a:t>5.  Ask Questions			6.  Connect</a:t>
            </a:r>
            <a:endParaRPr sz="1100"/>
          </a:p>
          <a:p>
            <a:pPr indent="0" lvl="0" marL="457200" rtl="0" algn="l">
              <a:lnSpc>
                <a:spcPct val="100000"/>
              </a:lnSpc>
              <a:spcBef>
                <a:spcPts val="0"/>
              </a:spcBef>
              <a:spcAft>
                <a:spcPts val="0"/>
              </a:spcAft>
              <a:buNone/>
            </a:pPr>
            <a:r>
              <a:rPr lang="en" sz="1100"/>
              <a:t>7.  Validate				8.  Be open about who you are/what you do</a:t>
            </a:r>
            <a:endParaRPr sz="1100"/>
          </a:p>
          <a:p>
            <a:pPr indent="0" lvl="0" marL="457200" rtl="0" algn="l">
              <a:lnSpc>
                <a:spcPct val="100000"/>
              </a:lnSpc>
              <a:spcBef>
                <a:spcPts val="0"/>
              </a:spcBef>
              <a:spcAft>
                <a:spcPts val="0"/>
              </a:spcAft>
              <a:buNone/>
            </a:pPr>
            <a:r>
              <a:rPr lang="en" sz="1100"/>
              <a:t>9.  Ask for permission to Coach	10.  Keep Commitments</a:t>
            </a:r>
            <a:endParaRPr sz="1100"/>
          </a:p>
          <a:p>
            <a:pPr indent="0" lvl="0" marL="91440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500"/>
              <a:t>Exploration </a:t>
            </a:r>
            <a:r>
              <a:rPr lang="en" sz="1400"/>
              <a:t>- </a:t>
            </a:r>
            <a:r>
              <a:rPr lang="en"/>
              <a:t>Useful lenses in this stage - </a:t>
            </a:r>
            <a:r>
              <a:rPr lang="en" sz="1200"/>
              <a:t>Systemic Oppression + Systems Thinking</a:t>
            </a:r>
            <a:endParaRPr sz="1100"/>
          </a:p>
          <a:p>
            <a:pPr indent="0" lvl="0" marL="457200" rtl="0" algn="l">
              <a:lnSpc>
                <a:spcPct val="100000"/>
              </a:lnSpc>
              <a:spcBef>
                <a:spcPts val="0"/>
              </a:spcBef>
              <a:spcAft>
                <a:spcPts val="0"/>
              </a:spcAft>
              <a:buNone/>
            </a:pPr>
            <a:r>
              <a:rPr lang="en" sz="1100"/>
              <a:t>1.  Gather Relevant Documents	2.  Gather and Analyze formal data</a:t>
            </a:r>
            <a:endParaRPr sz="1100"/>
          </a:p>
          <a:p>
            <a:pPr indent="0" lvl="0" marL="457200" rtl="0" algn="l">
              <a:lnSpc>
                <a:spcPct val="100000"/>
              </a:lnSpc>
              <a:spcBef>
                <a:spcPts val="0"/>
              </a:spcBef>
              <a:spcAft>
                <a:spcPts val="0"/>
              </a:spcAft>
              <a:buNone/>
            </a:pPr>
            <a:r>
              <a:rPr lang="en" sz="1100"/>
              <a:t>3.  Initiate Formal Conversations	4.  Uncover Knowledge, Skills, Passions</a:t>
            </a:r>
            <a:endParaRPr sz="1100"/>
          </a:p>
          <a:p>
            <a:pPr indent="0" lvl="0" marL="457200" rtl="0" algn="l">
              <a:lnSpc>
                <a:spcPct val="100000"/>
              </a:lnSpc>
              <a:spcBef>
                <a:spcPts val="0"/>
              </a:spcBef>
              <a:spcAft>
                <a:spcPts val="0"/>
              </a:spcAft>
              <a:buNone/>
            </a:pPr>
            <a:r>
              <a:rPr lang="en" sz="1100"/>
              <a:t>5.   Explore Beliefs and Change	6.  Offer Personality and Psychological Self-Assessments</a:t>
            </a:r>
            <a:endParaRPr sz="1100"/>
          </a:p>
          <a:p>
            <a:pPr indent="0" lvl="0" marL="457200" rtl="0" algn="l">
              <a:lnSpc>
                <a:spcPct val="100000"/>
              </a:lnSpc>
              <a:spcBef>
                <a:spcPts val="0"/>
              </a:spcBef>
              <a:spcAft>
                <a:spcPts val="0"/>
              </a:spcAft>
              <a:buNone/>
            </a:pPr>
            <a:r>
              <a:rPr lang="en" sz="1100"/>
              <a:t>7.  Observe the Client			8.  Conduct Formal Interviews and Surveys</a:t>
            </a:r>
            <a:endParaRPr sz="1100"/>
          </a:p>
          <a:p>
            <a:pPr indent="0" lvl="0" marL="457200" rtl="0" algn="l">
              <a:lnSpc>
                <a:spcPct val="100000"/>
              </a:lnSpc>
              <a:spcBef>
                <a:spcPts val="0"/>
              </a:spcBef>
              <a:spcAft>
                <a:spcPts val="0"/>
              </a:spcAft>
              <a:buNone/>
            </a:pPr>
            <a:r>
              <a:rPr lang="en" sz="1100"/>
              <a:t>9.   Look for the fires			10.  Engage in Self-Awareness Exercises</a:t>
            </a:r>
            <a:endParaRPr sz="1100"/>
          </a:p>
          <a:p>
            <a:pPr indent="0" lvl="0" marL="0" rtl="0" algn="l">
              <a:lnSpc>
                <a:spcPct val="100000"/>
              </a:lnSpc>
              <a:spcBef>
                <a:spcPts val="0"/>
              </a:spcBef>
              <a:spcAft>
                <a:spcPts val="0"/>
              </a:spcAft>
              <a:buNone/>
            </a:pPr>
            <a:r>
              <a:t/>
            </a:r>
            <a:endParaRPr sz="1100"/>
          </a:p>
          <a:p>
            <a:pPr indent="0" lvl="0" marL="0" rtl="0" algn="l">
              <a:spcBef>
                <a:spcPts val="0"/>
              </a:spcBef>
              <a:spcAft>
                <a:spcPts val="0"/>
              </a:spcAft>
              <a:buNone/>
            </a:pPr>
            <a:r>
              <a:rPr lang="en" sz="1500"/>
              <a:t>Planning - </a:t>
            </a:r>
            <a:r>
              <a:rPr lang="en"/>
              <a:t>Useful lenses in this stage - </a:t>
            </a:r>
            <a:r>
              <a:rPr lang="en" sz="1200"/>
              <a:t>Change Management + Inquiry + Adult Learning</a:t>
            </a:r>
            <a:endParaRPr sz="1200"/>
          </a:p>
          <a:p>
            <a:pPr indent="0" lvl="0" marL="457200" rtl="0" algn="l">
              <a:spcBef>
                <a:spcPts val="0"/>
              </a:spcBef>
              <a:spcAft>
                <a:spcPts val="0"/>
              </a:spcAft>
              <a:buNone/>
            </a:pPr>
            <a:r>
              <a:rPr lang="en" sz="1100"/>
              <a:t>1. Identify areas for coaching		2. Identify standards and criteria</a:t>
            </a:r>
            <a:endParaRPr sz="1100"/>
          </a:p>
          <a:p>
            <a:pPr indent="0" lvl="0" marL="457200" rtl="0" algn="l">
              <a:spcBef>
                <a:spcPts val="0"/>
              </a:spcBef>
              <a:spcAft>
                <a:spcPts val="0"/>
              </a:spcAft>
              <a:buNone/>
            </a:pPr>
            <a:r>
              <a:rPr lang="en" sz="1100"/>
              <a:t>3. Determine a SMARTE goal		4. Identify high-leverage activities</a:t>
            </a:r>
            <a:endParaRPr sz="1100"/>
          </a:p>
          <a:p>
            <a:pPr indent="0" lvl="0" marL="457200" rtl="0" algn="l">
              <a:spcBef>
                <a:spcPts val="0"/>
              </a:spcBef>
              <a:spcAft>
                <a:spcPts val="0"/>
              </a:spcAft>
              <a:buNone/>
            </a:pPr>
            <a:r>
              <a:rPr lang="en" sz="1100"/>
              <a:t>5. Break down the learning		6. Determine indicators of progress</a:t>
            </a:r>
            <a:endParaRPr sz="1100"/>
          </a:p>
          <a:p>
            <a:pPr indent="0" lvl="0" marL="457200" rtl="0" algn="l">
              <a:spcBef>
                <a:spcPts val="0"/>
              </a:spcBef>
              <a:spcAft>
                <a:spcPts val="0"/>
              </a:spcAft>
              <a:buNone/>
            </a:pPr>
            <a:r>
              <a:rPr lang="en" sz="1100"/>
              <a:t>7. Develop coaching theories		8. Determine coach’s goals</a:t>
            </a:r>
            <a:endParaRPr sz="1100"/>
          </a:p>
          <a:p>
            <a:pPr indent="0" lvl="0" marL="457200" rtl="0" algn="l">
              <a:spcBef>
                <a:spcPts val="0"/>
              </a:spcBef>
              <a:spcAft>
                <a:spcPts val="0"/>
              </a:spcAft>
              <a:buNone/>
            </a:pPr>
            <a:r>
              <a:rPr lang="en" sz="1100"/>
              <a:t>9. Compile resources			10. Present and Celebrate plan</a:t>
            </a:r>
            <a:endParaRPr sz="1100"/>
          </a:p>
        </p:txBody>
      </p:sp>
      <p:pic>
        <p:nvPicPr>
          <p:cNvPr id="411" name="Google Shape;411;p42"/>
          <p:cNvPicPr preferRelativeResize="0"/>
          <p:nvPr/>
        </p:nvPicPr>
        <p:blipFill>
          <a:blip r:embed="rId3">
            <a:alphaModFix/>
          </a:blip>
          <a:stretch>
            <a:fillRect/>
          </a:stretch>
        </p:blipFill>
        <p:spPr>
          <a:xfrm>
            <a:off x="7340850" y="2150812"/>
            <a:ext cx="1803150" cy="1693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3"/>
          <p:cNvSpPr txBox="1"/>
          <p:nvPr>
            <p:ph type="title"/>
          </p:nvPr>
        </p:nvSpPr>
        <p:spPr>
          <a:xfrm>
            <a:off x="1297500" y="393750"/>
            <a:ext cx="7038900" cy="55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TC Process 4 - ‘The Coaching Dance’</a:t>
            </a:r>
            <a:endParaRPr/>
          </a:p>
        </p:txBody>
      </p:sp>
      <p:sp>
        <p:nvSpPr>
          <p:cNvPr id="417" name="Google Shape;417;p43"/>
          <p:cNvSpPr txBox="1"/>
          <p:nvPr>
            <p:ph idx="1" type="body"/>
          </p:nvPr>
        </p:nvSpPr>
        <p:spPr>
          <a:xfrm>
            <a:off x="978750" y="952050"/>
            <a:ext cx="6557400" cy="4073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600"/>
              <a:t>TC practice involves three key disciplines, listening, questioning and action. </a:t>
            </a:r>
            <a:endParaRPr sz="1600"/>
          </a:p>
          <a:p>
            <a:pPr indent="0" lvl="0" marL="0" rtl="0" algn="l">
              <a:spcBef>
                <a:spcPts val="1200"/>
              </a:spcBef>
              <a:spcAft>
                <a:spcPts val="0"/>
              </a:spcAft>
              <a:buNone/>
            </a:pPr>
            <a:r>
              <a:rPr lang="en" sz="1250"/>
              <a:t>The Coach often takes the lead as she has the expertise, but if or when the Coachee suggests a new direction, the Coach should encourage and follow.  </a:t>
            </a:r>
            <a:r>
              <a:rPr lang="en" sz="1250"/>
              <a:t>(Aguilar, 2013,  pg 147)</a:t>
            </a:r>
            <a:endParaRPr sz="1250"/>
          </a:p>
          <a:p>
            <a:pPr indent="0" lvl="0" marL="0" rtl="0" algn="l">
              <a:spcBef>
                <a:spcPts val="1200"/>
              </a:spcBef>
              <a:spcAft>
                <a:spcPts val="0"/>
              </a:spcAft>
              <a:buNone/>
            </a:pPr>
            <a:r>
              <a:rPr lang="en" sz="1250"/>
              <a:t>So the order in which these 3 disciplines take place will vary between clients and in different phases of the coaching process, frequently switching from one to another as required.</a:t>
            </a:r>
            <a:endParaRPr sz="1250"/>
          </a:p>
          <a:p>
            <a:pPr indent="0" lvl="0" marL="0" rtl="0" algn="l">
              <a:spcBef>
                <a:spcPts val="1200"/>
              </a:spcBef>
              <a:spcAft>
                <a:spcPts val="0"/>
              </a:spcAft>
              <a:buNone/>
            </a:pPr>
            <a:r>
              <a:rPr lang="en" sz="1800"/>
              <a:t>Listening</a:t>
            </a:r>
            <a:endParaRPr sz="1800"/>
          </a:p>
          <a:p>
            <a:pPr indent="0" lvl="0" marL="0" rtl="0" algn="l">
              <a:spcBef>
                <a:spcPts val="1200"/>
              </a:spcBef>
              <a:spcAft>
                <a:spcPts val="0"/>
              </a:spcAft>
              <a:buNone/>
            </a:pPr>
            <a:r>
              <a:rPr lang="en"/>
              <a:t>Listening properly is </a:t>
            </a:r>
            <a:r>
              <a:rPr lang="en"/>
              <a:t>perhaps</a:t>
            </a:r>
            <a:r>
              <a:rPr lang="en"/>
              <a:t> the most important skill a Coach needs to </a:t>
            </a:r>
            <a:r>
              <a:rPr lang="en"/>
              <a:t>have</a:t>
            </a:r>
            <a:r>
              <a:rPr lang="en"/>
              <a:t> and develop. If the issues, requirements and aspirations of the Coachee, institution and district are to be properly understood, then the Coach must listen intently and continuously to all parties involved.</a:t>
            </a:r>
            <a:endParaRPr/>
          </a:p>
          <a:p>
            <a:pPr indent="0" lvl="0" marL="0" rtl="0" algn="l">
              <a:spcBef>
                <a:spcPts val="1200"/>
              </a:spcBef>
              <a:spcAft>
                <a:spcPts val="0"/>
              </a:spcAft>
              <a:buNone/>
            </a:pPr>
            <a:r>
              <a:rPr lang="en" sz="1800"/>
              <a:t>Questioning</a:t>
            </a:r>
            <a:endParaRPr sz="1800"/>
          </a:p>
          <a:p>
            <a:pPr indent="0" lvl="0" marL="0" rtl="0" algn="l">
              <a:spcBef>
                <a:spcPts val="1200"/>
              </a:spcBef>
              <a:spcAft>
                <a:spcPts val="0"/>
              </a:spcAft>
              <a:buNone/>
            </a:pPr>
            <a:r>
              <a:rPr lang="en"/>
              <a:t>Every Coaching Model has lists of Questions that can be used during each phase of the coaching process. </a:t>
            </a:r>
            <a:endParaRPr/>
          </a:p>
          <a:p>
            <a:pPr indent="0" lvl="0" marL="0" rtl="0" algn="l">
              <a:spcBef>
                <a:spcPts val="1200"/>
              </a:spcBef>
              <a:spcAft>
                <a:spcPts val="1200"/>
              </a:spcAft>
              <a:buNone/>
            </a:pPr>
            <a:r>
              <a:rPr lang="en"/>
              <a:t>TC is no different, drawing its questions from 2 traditional coaching disciplines; facilitative and directive. It is the job of the Coach to know when to question in the appropriate style. </a:t>
            </a:r>
            <a:endParaRPr sz="1350"/>
          </a:p>
        </p:txBody>
      </p:sp>
      <p:pic>
        <p:nvPicPr>
          <p:cNvPr id="418" name="Google Shape;418;p43"/>
          <p:cNvPicPr preferRelativeResize="0"/>
          <p:nvPr/>
        </p:nvPicPr>
        <p:blipFill>
          <a:blip r:embed="rId3">
            <a:alphaModFix/>
          </a:blip>
          <a:stretch>
            <a:fillRect/>
          </a:stretch>
        </p:blipFill>
        <p:spPr>
          <a:xfrm>
            <a:off x="7462950" y="2365300"/>
            <a:ext cx="1681050" cy="1277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4"/>
          <p:cNvSpPr txBox="1"/>
          <p:nvPr>
            <p:ph type="title"/>
          </p:nvPr>
        </p:nvSpPr>
        <p:spPr>
          <a:xfrm>
            <a:off x="1297500" y="393750"/>
            <a:ext cx="7038900" cy="479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TC Facilitative + Directive Coaching Activities</a:t>
            </a:r>
            <a:endParaRPr/>
          </a:p>
        </p:txBody>
      </p:sp>
      <p:sp>
        <p:nvSpPr>
          <p:cNvPr id="424" name="Google Shape;424;p44"/>
          <p:cNvSpPr txBox="1"/>
          <p:nvPr>
            <p:ph idx="1" type="body"/>
          </p:nvPr>
        </p:nvSpPr>
        <p:spPr>
          <a:xfrm>
            <a:off x="1067100" y="782000"/>
            <a:ext cx="7238400" cy="4349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800"/>
              <a:t>Action</a:t>
            </a:r>
            <a:endParaRPr sz="1800"/>
          </a:p>
          <a:p>
            <a:pPr indent="0" lvl="0" marL="0" rtl="0" algn="l">
              <a:spcBef>
                <a:spcPts val="1200"/>
              </a:spcBef>
              <a:spcAft>
                <a:spcPts val="0"/>
              </a:spcAft>
              <a:buNone/>
            </a:pPr>
            <a:r>
              <a:rPr lang="en" sz="1450"/>
              <a:t>Facilitative Coaching Activities = </a:t>
            </a:r>
            <a:r>
              <a:rPr b="1" lang="en" sz="1450"/>
              <a:t>pull</a:t>
            </a:r>
            <a:r>
              <a:rPr lang="en" sz="1450"/>
              <a:t> client toward learning</a:t>
            </a:r>
            <a:endParaRPr sz="1450"/>
          </a:p>
          <a:p>
            <a:pPr indent="0" lvl="0" marL="0" rtl="0" algn="l">
              <a:spcBef>
                <a:spcPts val="1200"/>
              </a:spcBef>
              <a:spcAft>
                <a:spcPts val="0"/>
              </a:spcAft>
              <a:buNone/>
            </a:pPr>
            <a:r>
              <a:rPr lang="en" sz="1104"/>
              <a:t>What most people would describe as ‘the job’ of the Coach. </a:t>
            </a:r>
            <a:endParaRPr sz="1104"/>
          </a:p>
          <a:p>
            <a:pPr indent="0" lvl="0" marL="0" rtl="0" algn="l">
              <a:spcBef>
                <a:spcPts val="1200"/>
              </a:spcBef>
              <a:spcAft>
                <a:spcPts val="0"/>
              </a:spcAft>
              <a:buNone/>
            </a:pPr>
            <a:r>
              <a:rPr lang="en" sz="1104"/>
              <a:t>Work in conjunction with more directive activities, the two ‘modes’ support each other.</a:t>
            </a:r>
            <a:endParaRPr sz="1104"/>
          </a:p>
          <a:p>
            <a:pPr indent="-291585" lvl="0" marL="457200" rtl="0" algn="l">
              <a:spcBef>
                <a:spcPts val="1200"/>
              </a:spcBef>
              <a:spcAft>
                <a:spcPts val="0"/>
              </a:spcAft>
              <a:buSzPts val="992"/>
              <a:buChar char="●"/>
            </a:pPr>
            <a:r>
              <a:rPr lang="en" sz="991"/>
              <a:t>Visualization and Guided Imagery			Role-Playing</a:t>
            </a:r>
            <a:endParaRPr sz="991"/>
          </a:p>
          <a:p>
            <a:pPr indent="-291585" lvl="0" marL="457200" rtl="0" algn="l">
              <a:spcBef>
                <a:spcPts val="0"/>
              </a:spcBef>
              <a:spcAft>
                <a:spcPts val="0"/>
              </a:spcAft>
              <a:buSzPts val="992"/>
              <a:buChar char="●"/>
            </a:pPr>
            <a:r>
              <a:rPr lang="en" sz="991"/>
              <a:t>Videotaping 					Surveys</a:t>
            </a:r>
            <a:endParaRPr sz="991"/>
          </a:p>
          <a:p>
            <a:pPr indent="-291585" lvl="0" marL="457200" rtl="0" algn="l">
              <a:spcBef>
                <a:spcPts val="0"/>
              </a:spcBef>
              <a:spcAft>
                <a:spcPts val="0"/>
              </a:spcAft>
              <a:buSzPts val="992"/>
              <a:buChar char="●"/>
            </a:pPr>
            <a:r>
              <a:rPr lang="en" sz="991"/>
              <a:t>Positive Self-Talk					Writing</a:t>
            </a:r>
            <a:endParaRPr sz="991"/>
          </a:p>
          <a:p>
            <a:pPr indent="-291585" lvl="0" marL="457200" rtl="0" algn="l">
              <a:spcBef>
                <a:spcPts val="0"/>
              </a:spcBef>
              <a:spcAft>
                <a:spcPts val="0"/>
              </a:spcAft>
              <a:buSzPts val="992"/>
              <a:buChar char="●"/>
            </a:pPr>
            <a:r>
              <a:rPr lang="en" sz="991"/>
              <a:t>Exploring Metaphors				Storytelling</a:t>
            </a:r>
            <a:endParaRPr sz="991"/>
          </a:p>
          <a:p>
            <a:pPr indent="-291585" lvl="0" marL="457200" rtl="0" algn="l">
              <a:spcBef>
                <a:spcPts val="0"/>
              </a:spcBef>
              <a:spcAft>
                <a:spcPts val="0"/>
              </a:spcAft>
              <a:buSzPts val="992"/>
              <a:buChar char="●"/>
            </a:pPr>
            <a:r>
              <a:rPr lang="en" sz="991"/>
              <a:t>Visual and Artistic Activities</a:t>
            </a:r>
            <a:endParaRPr sz="991"/>
          </a:p>
          <a:p>
            <a:pPr indent="0" lvl="0" marL="0" rtl="0" algn="l">
              <a:spcBef>
                <a:spcPts val="1200"/>
              </a:spcBef>
              <a:spcAft>
                <a:spcPts val="0"/>
              </a:spcAft>
              <a:buNone/>
            </a:pPr>
            <a:r>
              <a:rPr lang="en" sz="1400"/>
              <a:t>Directive Coaching Activities = </a:t>
            </a:r>
            <a:r>
              <a:rPr b="1" lang="en" sz="1400"/>
              <a:t>push</a:t>
            </a:r>
            <a:r>
              <a:rPr lang="en" sz="1400"/>
              <a:t> the client toward learning</a:t>
            </a:r>
            <a:endParaRPr sz="1400"/>
          </a:p>
          <a:p>
            <a:pPr indent="0" lvl="0" marL="0" rtl="0" algn="l">
              <a:spcBef>
                <a:spcPts val="1200"/>
              </a:spcBef>
              <a:spcAft>
                <a:spcPts val="0"/>
              </a:spcAft>
              <a:buNone/>
            </a:pPr>
            <a:r>
              <a:rPr lang="en" sz="1100"/>
              <a:t>Instructive (directive) activities are sometimes the most appropriate, but they should always be supported with facilitative learning activities to reflect and deepen learning.</a:t>
            </a:r>
            <a:endParaRPr sz="1100"/>
          </a:p>
          <a:p>
            <a:pPr indent="-291585" lvl="0" marL="457200" rtl="0" algn="l">
              <a:spcBef>
                <a:spcPts val="1200"/>
              </a:spcBef>
              <a:spcAft>
                <a:spcPts val="0"/>
              </a:spcAft>
              <a:buSzPts val="992"/>
              <a:buChar char="●"/>
            </a:pPr>
            <a:r>
              <a:rPr lang="en" sz="991"/>
              <a:t>Observations					Giving Feedback</a:t>
            </a:r>
            <a:endParaRPr sz="991"/>
          </a:p>
          <a:p>
            <a:pPr indent="-298450" lvl="0" marL="457200" rtl="0" algn="l">
              <a:spcBef>
                <a:spcPts val="0"/>
              </a:spcBef>
              <a:spcAft>
                <a:spcPts val="0"/>
              </a:spcAft>
              <a:buSzPts val="1100"/>
              <a:buChar char="●"/>
            </a:pPr>
            <a:r>
              <a:rPr lang="en" sz="991"/>
              <a:t>Modeling </a:t>
            </a:r>
            <a:r>
              <a:rPr lang="en" sz="691"/>
              <a:t>(lessons/record keeping/routines/procedures)		</a:t>
            </a:r>
            <a:r>
              <a:rPr lang="en" sz="991"/>
              <a:t>Elbow teaching</a:t>
            </a:r>
            <a:endParaRPr sz="691"/>
          </a:p>
          <a:p>
            <a:pPr indent="-291585" lvl="0" marL="457200" rtl="0" algn="l">
              <a:spcBef>
                <a:spcPts val="0"/>
              </a:spcBef>
              <a:spcAft>
                <a:spcPts val="0"/>
              </a:spcAft>
              <a:buSzPts val="992"/>
              <a:buChar char="●"/>
            </a:pPr>
            <a:r>
              <a:rPr lang="en" sz="991"/>
              <a:t>Lesson and Unit Planning				On-the-spot Coaching</a:t>
            </a:r>
            <a:endParaRPr sz="991"/>
          </a:p>
          <a:p>
            <a:pPr indent="-291585" lvl="0" marL="457200" rtl="0" algn="l">
              <a:spcBef>
                <a:spcPts val="0"/>
              </a:spcBef>
              <a:spcAft>
                <a:spcPts val="0"/>
              </a:spcAft>
              <a:buSzPts val="992"/>
              <a:buChar char="●"/>
            </a:pPr>
            <a:r>
              <a:rPr lang="en" sz="991"/>
              <a:t>Field Trips					Shared Reading</a:t>
            </a:r>
            <a:endParaRPr sz="991"/>
          </a:p>
          <a:p>
            <a:pPr indent="-291585" lvl="0" marL="457200" rtl="0" algn="l">
              <a:spcBef>
                <a:spcPts val="0"/>
              </a:spcBef>
              <a:spcAft>
                <a:spcPts val="0"/>
              </a:spcAft>
              <a:buSzPts val="992"/>
              <a:buChar char="●"/>
            </a:pPr>
            <a:r>
              <a:rPr lang="en" sz="991"/>
              <a:t>Looking at Data					Coaching on time Management</a:t>
            </a:r>
            <a:endParaRPr sz="991"/>
          </a:p>
          <a:p>
            <a:pPr indent="0" lvl="0" marL="0" rtl="0" algn="l">
              <a:spcBef>
                <a:spcPts val="1200"/>
              </a:spcBef>
              <a:spcAft>
                <a:spcPts val="1200"/>
              </a:spcAft>
              <a:buNone/>
            </a:pPr>
            <a:r>
              <a:rPr lang="en" sz="1050"/>
              <a:t>Activities are there to help the client move toward meeting the client’s goals - always moving from and towards goals.</a:t>
            </a:r>
            <a:endParaRPr sz="1050"/>
          </a:p>
        </p:txBody>
      </p:sp>
      <p:pic>
        <p:nvPicPr>
          <p:cNvPr id="425" name="Google Shape;425;p44"/>
          <p:cNvPicPr preferRelativeResize="0"/>
          <p:nvPr/>
        </p:nvPicPr>
        <p:blipFill>
          <a:blip r:embed="rId3">
            <a:alphaModFix/>
          </a:blip>
          <a:stretch>
            <a:fillRect/>
          </a:stretch>
        </p:blipFill>
        <p:spPr>
          <a:xfrm>
            <a:off x="6487275" y="1475850"/>
            <a:ext cx="2656724" cy="1369851"/>
          </a:xfrm>
          <a:prstGeom prst="rect">
            <a:avLst/>
          </a:prstGeom>
          <a:noFill/>
          <a:ln>
            <a:noFill/>
          </a:ln>
        </p:spPr>
      </p:pic>
      <p:sp>
        <p:nvSpPr>
          <p:cNvPr id="426" name="Google Shape;426;p44"/>
          <p:cNvSpPr txBox="1"/>
          <p:nvPr/>
        </p:nvSpPr>
        <p:spPr>
          <a:xfrm>
            <a:off x="143175" y="4758025"/>
            <a:ext cx="6344100" cy="7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TC Process 5 - Closing the Conversation</a:t>
            </a:r>
            <a:endParaRPr/>
          </a:p>
        </p:txBody>
      </p:sp>
      <p:sp>
        <p:nvSpPr>
          <p:cNvPr id="432" name="Google Shape;432;p45"/>
          <p:cNvSpPr txBox="1"/>
          <p:nvPr>
            <p:ph idx="1" type="body"/>
          </p:nvPr>
        </p:nvSpPr>
        <p:spPr>
          <a:xfrm>
            <a:off x="1297500" y="1050300"/>
            <a:ext cx="7038900" cy="3779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Coaching sessions should:</a:t>
            </a:r>
            <a:endParaRPr/>
          </a:p>
          <a:p>
            <a:pPr indent="-304800" lvl="0" marL="457200" rtl="0" algn="l">
              <a:spcBef>
                <a:spcPts val="1200"/>
              </a:spcBef>
              <a:spcAft>
                <a:spcPts val="0"/>
              </a:spcAft>
              <a:buSzPts val="1200"/>
              <a:buChar char="●"/>
            </a:pPr>
            <a:r>
              <a:rPr lang="en" sz="1200"/>
              <a:t>Facilitate learning</a:t>
            </a:r>
            <a:endParaRPr sz="1200"/>
          </a:p>
          <a:p>
            <a:pPr indent="-304800" lvl="0" marL="457200" rtl="0" algn="l">
              <a:spcBef>
                <a:spcPts val="0"/>
              </a:spcBef>
              <a:spcAft>
                <a:spcPts val="0"/>
              </a:spcAft>
              <a:buSzPts val="1200"/>
              <a:buChar char="●"/>
            </a:pPr>
            <a:r>
              <a:rPr lang="en" sz="1200"/>
              <a:t>Push a client’s thinking</a:t>
            </a:r>
            <a:endParaRPr sz="1200"/>
          </a:p>
          <a:p>
            <a:pPr indent="-304800" lvl="0" marL="457200" rtl="0" algn="l">
              <a:spcBef>
                <a:spcPts val="0"/>
              </a:spcBef>
              <a:spcAft>
                <a:spcPts val="0"/>
              </a:spcAft>
              <a:buSzPts val="1200"/>
              <a:buChar char="●"/>
            </a:pPr>
            <a:r>
              <a:rPr lang="en" sz="1200"/>
              <a:t>Provoke reflection and growth</a:t>
            </a:r>
            <a:endParaRPr sz="1200"/>
          </a:p>
          <a:p>
            <a:pPr indent="0" lvl="0" marL="0" rtl="0" algn="l">
              <a:spcBef>
                <a:spcPts val="1200"/>
              </a:spcBef>
              <a:spcAft>
                <a:spcPts val="0"/>
              </a:spcAft>
              <a:buNone/>
            </a:pPr>
            <a:r>
              <a:rPr lang="en"/>
              <a:t>At the end of a session we need to know if the client:</a:t>
            </a:r>
            <a:endParaRPr/>
          </a:p>
          <a:p>
            <a:pPr indent="-304800" lvl="0" marL="457200" rtl="0" algn="l">
              <a:spcBef>
                <a:spcPts val="1200"/>
              </a:spcBef>
              <a:spcAft>
                <a:spcPts val="0"/>
              </a:spcAft>
              <a:buSzPts val="1200"/>
              <a:buChar char="●"/>
            </a:pPr>
            <a:r>
              <a:rPr lang="en" sz="1200"/>
              <a:t>Felt inspired/empowered</a:t>
            </a:r>
            <a:endParaRPr sz="1200"/>
          </a:p>
          <a:p>
            <a:pPr indent="-304800" lvl="0" marL="457200" rtl="0" algn="l">
              <a:spcBef>
                <a:spcPts val="0"/>
              </a:spcBef>
              <a:spcAft>
                <a:spcPts val="0"/>
              </a:spcAft>
              <a:buSzPts val="1200"/>
              <a:buChar char="●"/>
            </a:pPr>
            <a:r>
              <a:rPr lang="en" sz="1200"/>
              <a:t>Clear about next steps</a:t>
            </a:r>
            <a:endParaRPr sz="1200"/>
          </a:p>
          <a:p>
            <a:pPr indent="-304800" lvl="0" marL="457200" rtl="0" algn="l">
              <a:spcBef>
                <a:spcPts val="0"/>
              </a:spcBef>
              <a:spcAft>
                <a:spcPts val="0"/>
              </a:spcAft>
              <a:buSzPts val="1200"/>
              <a:buChar char="●"/>
            </a:pPr>
            <a:r>
              <a:rPr lang="en" sz="1200"/>
              <a:t>Confident that she can take them</a:t>
            </a:r>
            <a:endParaRPr sz="1200"/>
          </a:p>
          <a:p>
            <a:pPr indent="0" lvl="0" marL="0" rtl="0" algn="l">
              <a:spcBef>
                <a:spcPts val="1200"/>
              </a:spcBef>
              <a:spcAft>
                <a:spcPts val="0"/>
              </a:spcAft>
              <a:buNone/>
            </a:pPr>
            <a:r>
              <a:rPr lang="en"/>
              <a:t>Coach and Coachee should then agree dates next steps will be achieved + agree  when they will next meet.</a:t>
            </a:r>
            <a:endParaRPr/>
          </a:p>
          <a:p>
            <a:pPr indent="0" lvl="0" marL="0" rtl="0" algn="l">
              <a:spcBef>
                <a:spcPts val="1200"/>
              </a:spcBef>
              <a:spcAft>
                <a:spcPts val="0"/>
              </a:spcAft>
              <a:buNone/>
            </a:pPr>
            <a:r>
              <a:rPr lang="en"/>
              <a:t>Following the session the Coach should review the meeting and reflect. </a:t>
            </a:r>
            <a:endParaRPr/>
          </a:p>
          <a:p>
            <a:pPr indent="-304800" lvl="0" marL="457200" rtl="0" algn="l">
              <a:spcBef>
                <a:spcPts val="1200"/>
              </a:spcBef>
              <a:spcAft>
                <a:spcPts val="0"/>
              </a:spcAft>
              <a:buSzPts val="1200"/>
              <a:buChar char="●"/>
            </a:pPr>
            <a:r>
              <a:rPr lang="en" sz="1200"/>
              <a:t>What new information was discovered?</a:t>
            </a:r>
            <a:endParaRPr sz="1200"/>
          </a:p>
          <a:p>
            <a:pPr indent="-304800" lvl="0" marL="457200" rtl="0" algn="l">
              <a:spcBef>
                <a:spcPts val="0"/>
              </a:spcBef>
              <a:spcAft>
                <a:spcPts val="0"/>
              </a:spcAft>
              <a:buSzPts val="1200"/>
              <a:buChar char="●"/>
            </a:pPr>
            <a:r>
              <a:rPr lang="en" sz="1200"/>
              <a:t>Does it affect the way forward?</a:t>
            </a:r>
            <a:endParaRPr sz="1200"/>
          </a:p>
          <a:p>
            <a:pPr indent="-304800" lvl="0" marL="457200" rtl="0" algn="l">
              <a:spcBef>
                <a:spcPts val="0"/>
              </a:spcBef>
              <a:spcAft>
                <a:spcPts val="0"/>
              </a:spcAft>
              <a:buSzPts val="1200"/>
              <a:buChar char="●"/>
            </a:pPr>
            <a:r>
              <a:rPr lang="en" sz="1200"/>
              <a:t>Plan for the next meeting</a:t>
            </a:r>
            <a:endParaRPr sz="1200"/>
          </a:p>
        </p:txBody>
      </p:sp>
      <p:pic>
        <p:nvPicPr>
          <p:cNvPr id="433" name="Google Shape;433;p45"/>
          <p:cNvPicPr preferRelativeResize="0"/>
          <p:nvPr/>
        </p:nvPicPr>
        <p:blipFill>
          <a:blip r:embed="rId3">
            <a:alphaModFix/>
          </a:blip>
          <a:stretch>
            <a:fillRect/>
          </a:stretch>
        </p:blipFill>
        <p:spPr>
          <a:xfrm>
            <a:off x="5979625" y="1307847"/>
            <a:ext cx="3109299" cy="1627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6"/>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Choice of Models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Hannah’s Choice of Model: GROW</a:t>
            </a:r>
            <a:endParaRPr/>
          </a:p>
        </p:txBody>
      </p:sp>
      <p:sp>
        <p:nvSpPr>
          <p:cNvPr id="444" name="Google Shape;444;p47"/>
          <p:cNvSpPr txBox="1"/>
          <p:nvPr>
            <p:ph idx="1" type="body"/>
          </p:nvPr>
        </p:nvSpPr>
        <p:spPr>
          <a:xfrm>
            <a:off x="1093125" y="1239525"/>
            <a:ext cx="7886100" cy="3751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n" sz="1007"/>
              <a:t>If I were to choose a coaching model for the International School of Twente, I would choose the GROW model. Easy to understand and straightforward to implement, the GROW model is aptly stated to be one of the most commonly used and most successful coaching models across various disciplines and cultures (Performance Consultants, 2021). The G in the model is based on identifying SMART goals, Specific, Measurable, Actionable, Realistic, and Time Bound (Thorpe, 2020). I have become very familiar with using SMART goals in the past and I find they are a great way to form an action-oriented mindset with goal setting. Further, the R in the GROW model is dependent on analyzing the reality of the situation (Mind Tools Content Team, 2019; MindToolsVids, 2019; YourCoach BV, 2021). This means the model is not only action-oriented, but realistic. The GROW model requires you to assess exactly where the coachee is at (in terms of current progress, abilities, knowledge, etc.- the R), what could be/needs to be done to meet the goal (the O), and what the coachee or organization is willing/able to do out of the options available (the W) (Mind Tools Content Team, 2019; MindToolsVids, 2019; Performance Consultants, 2021; YourCoach BV, 2021). A model that is rooted in reality and provides SMART goals would be an ideal coaching strategy for a school that has limited resources, limited development time, limited staff, and the complicated context of being an international school, like the International School of Twente. Such a model provides the clarity and flexibility that is necessary to plan development despite these obstacles. In particular, I believe the teachers will be more receptive to this model than others because it meets them where they are at (referring to their current reality) and guides their development plan using their own ideas, wishes, and willingness to reach goals. This kind of coaching model will appear less forced by admin or the governing board and allows teachers and staff to take ownership of development in the school. I believe this model will also be more flexible. The final step in the GROW model considers the willingness, and of course ability, of the individual, team, or organization, to complete options that work towards an objective. A model that takes into consideration the amount of time a teacher or staff member is willing/able to put into reaching a goal is necessary when they already have so many responsibilities or projects to take care of.  By using this model, teachers and admin at IST will be able to identify their goals for their classrooms or the school and walk away with the knowledge and plan they need to start working towards those goals in a timely and comfortable manner.  </a:t>
            </a:r>
            <a:endParaRPr sz="1007"/>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Sana’s Choice of Model: OSCAR</a:t>
            </a:r>
            <a:endParaRPr>
              <a:latin typeface="Merriweather"/>
              <a:ea typeface="Merriweather"/>
              <a:cs typeface="Merriweather"/>
              <a:sym typeface="Merriweather"/>
            </a:endParaRPr>
          </a:p>
        </p:txBody>
      </p:sp>
      <p:sp>
        <p:nvSpPr>
          <p:cNvPr id="450" name="Google Shape;450;p48"/>
          <p:cNvSpPr txBox="1"/>
          <p:nvPr>
            <p:ph idx="1" type="body"/>
          </p:nvPr>
        </p:nvSpPr>
        <p:spPr>
          <a:xfrm>
            <a:off x="1091300" y="1158975"/>
            <a:ext cx="7245000" cy="3319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400">
                <a:latin typeface="Merriweather"/>
                <a:ea typeface="Merriweather"/>
                <a:cs typeface="Merriweather"/>
                <a:sym typeface="Merriweather"/>
              </a:rPr>
              <a:t>Although I have no experience in coaching, from what I gathered about the OSCAR model I feel like it would be the model of my choice at my school. It fulfills every need that I feel like I would need from a coach if I were the trainee. The model helps </a:t>
            </a:r>
            <a:r>
              <a:rPr lang="en" sz="1400">
                <a:latin typeface="Merriweather"/>
                <a:ea typeface="Merriweather"/>
                <a:cs typeface="Merriweather"/>
                <a:sym typeface="Merriweather"/>
              </a:rPr>
              <a:t>employees</a:t>
            </a:r>
            <a:r>
              <a:rPr lang="en" sz="1400">
                <a:latin typeface="Merriweather"/>
                <a:ea typeface="Merriweather"/>
                <a:cs typeface="Merriweather"/>
                <a:sym typeface="Merriweather"/>
              </a:rPr>
              <a:t> improve their </a:t>
            </a:r>
            <a:r>
              <a:rPr lang="en" sz="1400">
                <a:latin typeface="Merriweather"/>
                <a:ea typeface="Merriweather"/>
                <a:cs typeface="Merriweather"/>
                <a:sym typeface="Merriweather"/>
              </a:rPr>
              <a:t>performance</a:t>
            </a:r>
            <a:r>
              <a:rPr lang="en" sz="1400">
                <a:latin typeface="Merriweather"/>
                <a:ea typeface="Merriweather"/>
                <a:cs typeface="Merriweather"/>
                <a:sym typeface="Merriweather"/>
              </a:rPr>
              <a:t> and professional </a:t>
            </a:r>
            <a:r>
              <a:rPr lang="en" sz="1400">
                <a:latin typeface="Merriweather"/>
                <a:ea typeface="Merriweather"/>
                <a:cs typeface="Merriweather"/>
                <a:sym typeface="Merriweather"/>
              </a:rPr>
              <a:t>efficiency</a:t>
            </a:r>
            <a:r>
              <a:rPr lang="en" sz="1400">
                <a:latin typeface="Merriweather"/>
                <a:ea typeface="Merriweather"/>
                <a:cs typeface="Merriweather"/>
                <a:sym typeface="Merriweather"/>
              </a:rPr>
              <a:t>, which is what all employers want. What draws me to this model most is the “Review”, which is the last set.  I like that this process is ongoing, so the trainee </a:t>
            </a:r>
            <a:r>
              <a:rPr lang="en" sz="1400">
                <a:latin typeface="Merriweather"/>
                <a:ea typeface="Merriweather"/>
                <a:cs typeface="Merriweather"/>
                <a:sym typeface="Merriweather"/>
              </a:rPr>
              <a:t>doesn't</a:t>
            </a:r>
            <a:r>
              <a:rPr lang="en" sz="1400">
                <a:latin typeface="Merriweather"/>
                <a:ea typeface="Merriweather"/>
                <a:cs typeface="Merriweather"/>
                <a:sym typeface="Merriweather"/>
              </a:rPr>
              <a:t> feel unsure about reaching their goal. It has been proven to be effective and has won a number of awards. (Worth COnsulting, 2002)</a:t>
            </a:r>
            <a:endParaRPr sz="1400">
              <a:latin typeface="Merriweather"/>
              <a:ea typeface="Merriweather"/>
              <a:cs typeface="Merriweather"/>
              <a:sym typeface="Merriweather"/>
            </a:endParaRPr>
          </a:p>
          <a:p>
            <a:pPr indent="0" lvl="0" marL="0" rtl="0" algn="l">
              <a:spcBef>
                <a:spcPts val="1200"/>
              </a:spcBef>
              <a:spcAft>
                <a:spcPts val="0"/>
              </a:spcAft>
              <a:buNone/>
            </a:pPr>
            <a:r>
              <a:rPr i="1" lang="en" sz="1100">
                <a:latin typeface="Arial"/>
                <a:ea typeface="Arial"/>
                <a:cs typeface="Arial"/>
                <a:sym typeface="Arial"/>
              </a:rPr>
              <a:t>“Worth Consulting’s learning model known as OSCAR has revitalised an ailing manufacturing firm – and bagged a prestigious training award into the bargain. The most startling change has been the fall in absenteeism from 5.4% to 3%, which has saved the company £98,000 in the past 18 months.” (People Magazine)</a:t>
            </a:r>
            <a:endParaRPr i="1" sz="1100">
              <a:latin typeface="Arial"/>
              <a:ea typeface="Arial"/>
              <a:cs typeface="Arial"/>
              <a:sym typeface="Arial"/>
            </a:endParaRPr>
          </a:p>
          <a:p>
            <a:pPr indent="0" lvl="0" marL="0" rtl="0" algn="l">
              <a:spcBef>
                <a:spcPts val="1200"/>
              </a:spcBef>
              <a:spcAft>
                <a:spcPts val="0"/>
              </a:spcAft>
              <a:buNone/>
            </a:pPr>
            <a:r>
              <a:rPr lang="en" sz="1200">
                <a:latin typeface="Merriweather"/>
                <a:ea typeface="Merriweather"/>
                <a:cs typeface="Merriweather"/>
                <a:sym typeface="Merriweather"/>
              </a:rPr>
              <a:t>Maybe later in the profession I would have a different opinion, but for now this is the Model of my choice. </a:t>
            </a:r>
            <a:endParaRPr sz="1200">
              <a:latin typeface="Merriweather"/>
              <a:ea typeface="Merriweather"/>
              <a:cs typeface="Merriweather"/>
              <a:sym typeface="Merriweather"/>
            </a:endParaRPr>
          </a:p>
          <a:p>
            <a:pPr indent="0" lvl="0" marL="0" rtl="0" algn="l">
              <a:spcBef>
                <a:spcPts val="1200"/>
              </a:spcBef>
              <a:spcAft>
                <a:spcPts val="1200"/>
              </a:spcAft>
              <a:buNone/>
            </a:pPr>
            <a:r>
              <a:t/>
            </a:r>
            <a:endParaRPr i="1" sz="11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Nancy</a:t>
            </a:r>
            <a:r>
              <a:rPr lang="en"/>
              <a:t>’s Choice of Model:</a:t>
            </a:r>
            <a:endParaRPr/>
          </a:p>
        </p:txBody>
      </p:sp>
      <p:sp>
        <p:nvSpPr>
          <p:cNvPr id="456" name="Google Shape;456;p49"/>
          <p:cNvSpPr txBox="1"/>
          <p:nvPr>
            <p:ph idx="1" type="body"/>
          </p:nvPr>
        </p:nvSpPr>
        <p:spPr>
          <a:xfrm>
            <a:off x="1120725" y="1138300"/>
            <a:ext cx="7160400" cy="38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7"/>
              <a:t>After looking through all 4 coaching models in this PPT. I would like to choose the GROW coaching model for my school. </a:t>
            </a:r>
            <a:endParaRPr sz="1107"/>
          </a:p>
          <a:p>
            <a:pPr indent="0" lvl="0" marL="0" rtl="0" algn="l">
              <a:spcBef>
                <a:spcPts val="1200"/>
              </a:spcBef>
              <a:spcAft>
                <a:spcPts val="0"/>
              </a:spcAft>
              <a:buNone/>
            </a:pPr>
            <a:r>
              <a:rPr lang="en" sz="1107"/>
              <a:t>Comparing the 4 models, the OSCAR coaching model is also straightforward, but this model does not focus on the cause, which might not be suitable for education. For example, every teacher teaches the same knowledge in different ways. We cannot ignore the cause of the issue.  Talking about the Transformational coaching model, I think it is too complicated and also needs to take a longer time to see the outcome. As for the FUEL coaching model, this model might not suit most of the students and some teachers, as this model is more like a self-coaching model, the coach will not guide you or give you specific advice/guidance, it relies on the coachee’s own creative ability, self-analysis and so on.  This model is more suitable for talented students and teachers. </a:t>
            </a:r>
            <a:endParaRPr sz="1107"/>
          </a:p>
          <a:p>
            <a:pPr indent="0" lvl="0" marL="0" rtl="0" algn="l">
              <a:spcBef>
                <a:spcPts val="1200"/>
              </a:spcBef>
              <a:spcAft>
                <a:spcPts val="0"/>
              </a:spcAft>
              <a:buNone/>
            </a:pPr>
            <a:r>
              <a:rPr lang="en" sz="1107"/>
              <a:t>The GROW model would be the best option for my situation. First of all, the GROW model is easy to understand and implement. As I don’t have too much coaching experience,  beginning with a simple one probably is a smart option. Secondly, it is a flexible coaching model, you could set up the different level goals, not necessarily to be the utmost goal. Therefore, the coachee is easy to receive the effects. Finally, our school is more like a language training centre, all the teachers are based on different campuses and we do not have a professional coach or coaching process, it is difficult to choose a complicated coaching model for our school's current situation. </a:t>
            </a:r>
            <a:endParaRPr sz="1107"/>
          </a:p>
          <a:p>
            <a:pPr indent="0" lvl="0" marL="0" rtl="0" algn="l">
              <a:spcBef>
                <a:spcPts val="1200"/>
              </a:spcBef>
              <a:spcAft>
                <a:spcPts val="1200"/>
              </a:spcAft>
              <a:buNone/>
            </a:pPr>
            <a:r>
              <a:rPr lang="en" sz="1107"/>
              <a:t>To sum up, start from simple model and set up short term goals, then long term goals are probably more realistic for our school. </a:t>
            </a:r>
            <a:endParaRPr sz="1107"/>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Ben</a:t>
            </a:r>
            <a:r>
              <a:rPr lang="en"/>
              <a:t>’s Choice of Model: </a:t>
            </a:r>
            <a:endParaRPr/>
          </a:p>
        </p:txBody>
      </p:sp>
      <p:sp>
        <p:nvSpPr>
          <p:cNvPr id="462" name="Google Shape;462;p50"/>
          <p:cNvSpPr txBox="1"/>
          <p:nvPr>
            <p:ph idx="1" type="body"/>
          </p:nvPr>
        </p:nvSpPr>
        <p:spPr>
          <a:xfrm>
            <a:off x="1093125" y="945800"/>
            <a:ext cx="7886100" cy="40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52"/>
              <a:buNone/>
            </a:pPr>
            <a:r>
              <a:rPr lang="en" sz="1200"/>
              <a:t>It has been very interesting and valuable time spent reading around the Transformational Coaching model, but I would not want to try to follow or implement it yet, both from a personal perspective and from an organisational perspective.</a:t>
            </a:r>
            <a:endParaRPr sz="1200"/>
          </a:p>
          <a:p>
            <a:pPr indent="0" lvl="0" marL="0" rtl="0" algn="l">
              <a:spcBef>
                <a:spcPts val="1200"/>
              </a:spcBef>
              <a:spcAft>
                <a:spcPts val="0"/>
              </a:spcAft>
              <a:buSzPts val="852"/>
              <a:buNone/>
            </a:pPr>
            <a:r>
              <a:rPr lang="en" sz="1200"/>
              <a:t>As Nancy rightly says above it is complicated. I think it is the most comprehensive model here, possibly anywhere, and that is very deliberate. Its author and most public </a:t>
            </a:r>
            <a:r>
              <a:rPr lang="en" sz="1200"/>
              <a:t>protagonist</a:t>
            </a:r>
            <a:r>
              <a:rPr lang="en" sz="1200"/>
              <a:t> - Elena Aguilar - (her name means Shining Light Eagle) set out to illuminate every aspect of her clientele’s working </a:t>
            </a:r>
            <a:r>
              <a:rPr lang="en" sz="1200"/>
              <a:t>environment</a:t>
            </a:r>
            <a:r>
              <a:rPr lang="en" sz="1200"/>
              <a:t> within the education sector, at a micro, meso and macro level (the eagle really does see all) and the dynamics and relationships that are involved at all of those levels, between all the players; individuals teachers, the teaching body, administration, the institution, the district and its leaders and policies.  It is impressive work and could very well be the ultimate coaching model, but not a place to begin. It would require years of experience within the education world to do it, and any clients, justice. </a:t>
            </a:r>
            <a:endParaRPr sz="1200"/>
          </a:p>
          <a:p>
            <a:pPr indent="0" lvl="0" marL="0" rtl="0" algn="l">
              <a:spcBef>
                <a:spcPts val="1200"/>
              </a:spcBef>
              <a:spcAft>
                <a:spcPts val="1200"/>
              </a:spcAft>
              <a:buSzPts val="852"/>
              <a:buNone/>
            </a:pPr>
            <a:r>
              <a:rPr lang="en" sz="1200"/>
              <a:t>For these reasons, but mainly because it is straightforward, to the point and effective, the school I am working with, should it look to benefit at all from Coaching, would do so from the GROW model. GROW’s focus on  DOING, on </a:t>
            </a:r>
            <a:r>
              <a:rPr lang="en" sz="1200"/>
              <a:t>achieving</a:t>
            </a:r>
            <a:r>
              <a:rPr lang="en" sz="1200"/>
              <a:t> results in the shortest time available, will suit the leadership of the Innovation Academy, which as a small operation has scarce resources. Also, they would not be looking for a Coach to work with them on a personal development level, </a:t>
            </a:r>
            <a:r>
              <a:rPr lang="en" sz="1200"/>
              <a:t>particularly</a:t>
            </a:r>
            <a:r>
              <a:rPr lang="en" sz="1200"/>
              <a:t> as they are teachers with years of experience and I am not. Therefore the GROW model applied within a tech implementation context is the most appropriate.</a:t>
            </a:r>
            <a:endParaRPr sz="1507"/>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 1</a:t>
            </a:r>
            <a:endParaRPr/>
          </a:p>
        </p:txBody>
      </p:sp>
      <p:sp>
        <p:nvSpPr>
          <p:cNvPr id="468" name="Google Shape;468;p51"/>
          <p:cNvSpPr txBox="1"/>
          <p:nvPr>
            <p:ph idx="1" type="body"/>
          </p:nvPr>
        </p:nvSpPr>
        <p:spPr>
          <a:xfrm>
            <a:off x="1189200" y="1307850"/>
            <a:ext cx="7147200" cy="3662100"/>
          </a:xfrm>
          <a:prstGeom prst="rect">
            <a:avLst/>
          </a:prstGeom>
        </p:spPr>
        <p:txBody>
          <a:bodyPr anchorCtr="0" anchor="t" bIns="91425" lIns="91425" spcFirstLastPara="1" rIns="91425" wrap="square" tIns="91425">
            <a:normAutofit fontScale="25000" lnSpcReduction="20000"/>
          </a:bodyPr>
          <a:lstStyle/>
          <a:p>
            <a:pPr indent="0" lvl="0" marL="0" rtl="0" algn="l">
              <a:lnSpc>
                <a:spcPct val="100000"/>
              </a:lnSpc>
              <a:spcBef>
                <a:spcPts val="400"/>
              </a:spcBef>
              <a:spcAft>
                <a:spcPts val="0"/>
              </a:spcAft>
              <a:buNone/>
            </a:pPr>
            <a:r>
              <a:rPr lang="en" sz="3600">
                <a:latin typeface="Arial"/>
                <a:ea typeface="Arial"/>
                <a:cs typeface="Arial"/>
                <a:sym typeface="Arial"/>
              </a:rPr>
              <a:t>Lucid Content Team. (2019, July 10). 4 Steps to Achieving Your Goals Using the GROW Method. Retrieved from</a:t>
            </a:r>
            <a:r>
              <a:rPr lang="en" sz="3600">
                <a:uFill>
                  <a:noFill/>
                </a:uFill>
                <a:latin typeface="Arial"/>
                <a:ea typeface="Arial"/>
                <a:cs typeface="Arial"/>
                <a:sym typeface="Arial"/>
                <a:hlinkClick r:id="rId3"/>
              </a:rPr>
              <a:t> </a:t>
            </a:r>
            <a:r>
              <a:rPr lang="en" sz="3600" u="sng">
                <a:latin typeface="Arial"/>
                <a:ea typeface="Arial"/>
                <a:cs typeface="Arial"/>
                <a:sym typeface="Arial"/>
                <a:hlinkClick r:id="rId4"/>
              </a:rPr>
              <a:t>https://www.lucidchart.com/blog/how-to-use-the-grow-method</a:t>
            </a:r>
            <a:endParaRPr sz="3600" u="sng">
              <a:latin typeface="Arial"/>
              <a:ea typeface="Arial"/>
              <a:cs typeface="Arial"/>
              <a:sym typeface="Arial"/>
            </a:endParaRPr>
          </a:p>
          <a:p>
            <a:pPr indent="0" lvl="0" marL="0" rtl="0" algn="l">
              <a:lnSpc>
                <a:spcPct val="100000"/>
              </a:lnSpc>
              <a:spcBef>
                <a:spcPts val="1500"/>
              </a:spcBef>
              <a:spcAft>
                <a:spcPts val="0"/>
              </a:spcAft>
              <a:buNone/>
            </a:pPr>
            <a:r>
              <a:rPr lang="en" sz="3600">
                <a:latin typeface="Arial"/>
                <a:ea typeface="Arial"/>
                <a:cs typeface="Arial"/>
                <a:sym typeface="Arial"/>
              </a:rPr>
              <a:t>Management Consulted. (2020, December 09). What is the GROW Coaching Model? Retrieved from</a:t>
            </a:r>
            <a:r>
              <a:rPr lang="en" sz="3600">
                <a:uFill>
                  <a:noFill/>
                </a:uFill>
                <a:latin typeface="Arial"/>
                <a:ea typeface="Arial"/>
                <a:cs typeface="Arial"/>
                <a:sym typeface="Arial"/>
                <a:hlinkClick r:id="rId5"/>
              </a:rPr>
              <a:t> </a:t>
            </a:r>
            <a:r>
              <a:rPr lang="en" sz="3600" u="sng">
                <a:latin typeface="Arial"/>
                <a:ea typeface="Arial"/>
                <a:cs typeface="Arial"/>
                <a:sym typeface="Arial"/>
                <a:hlinkClick r:id="rId6"/>
              </a:rPr>
              <a:t>https://managementconsulted.com/grow-coaching-model/</a:t>
            </a:r>
            <a:endParaRPr sz="3600" u="sng">
              <a:latin typeface="Arial"/>
              <a:ea typeface="Arial"/>
              <a:cs typeface="Arial"/>
              <a:sym typeface="Arial"/>
            </a:endParaRPr>
          </a:p>
          <a:p>
            <a:pPr indent="0" lvl="0" marL="0" rtl="0" algn="l">
              <a:lnSpc>
                <a:spcPct val="100000"/>
              </a:lnSpc>
              <a:spcBef>
                <a:spcPts val="1500"/>
              </a:spcBef>
              <a:spcAft>
                <a:spcPts val="0"/>
              </a:spcAft>
              <a:buNone/>
            </a:pPr>
            <a:r>
              <a:rPr lang="en" sz="3600">
                <a:latin typeface="Arial"/>
                <a:ea typeface="Arial"/>
                <a:cs typeface="Arial"/>
                <a:sym typeface="Arial"/>
              </a:rPr>
              <a:t>Mind Tools Content Team. (2019, May 3). The GROW Model of Coaching and Mentoring: A Simple Process for Developing Your People. Retrieved from</a:t>
            </a:r>
            <a:r>
              <a:rPr lang="en" sz="3600">
                <a:uFill>
                  <a:noFill/>
                </a:uFill>
                <a:latin typeface="Arial"/>
                <a:ea typeface="Arial"/>
                <a:cs typeface="Arial"/>
                <a:sym typeface="Arial"/>
                <a:hlinkClick r:id="rId7"/>
              </a:rPr>
              <a:t> </a:t>
            </a:r>
            <a:r>
              <a:rPr lang="en" sz="3600" u="sng">
                <a:latin typeface="Arial"/>
                <a:ea typeface="Arial"/>
                <a:cs typeface="Arial"/>
                <a:sym typeface="Arial"/>
                <a:hlinkClick r:id="rId8"/>
              </a:rPr>
              <a:t>https://www.mindtools.com/pages/article/newLDR_89.htm?utm_source=youtube&amp;utm_medium=video&amp;utm_campaign=growmodel&amp;utm_content=description</a:t>
            </a:r>
            <a:endParaRPr sz="3600" u="sng">
              <a:latin typeface="Arial"/>
              <a:ea typeface="Arial"/>
              <a:cs typeface="Arial"/>
              <a:sym typeface="Arial"/>
            </a:endParaRPr>
          </a:p>
          <a:p>
            <a:pPr indent="0" lvl="0" marL="0" rtl="0" algn="l">
              <a:lnSpc>
                <a:spcPct val="100000"/>
              </a:lnSpc>
              <a:spcBef>
                <a:spcPts val="1500"/>
              </a:spcBef>
              <a:spcAft>
                <a:spcPts val="0"/>
              </a:spcAft>
              <a:buNone/>
            </a:pPr>
            <a:r>
              <a:rPr lang="en" sz="3600">
                <a:latin typeface="Arial"/>
                <a:ea typeface="Arial"/>
                <a:cs typeface="Arial"/>
                <a:sym typeface="Arial"/>
              </a:rPr>
              <a:t>MindToolsVids. (2019, December 22). Retrieved June 01, 2021, from</a:t>
            </a:r>
            <a:r>
              <a:rPr lang="en" sz="3600">
                <a:uFill>
                  <a:noFill/>
                </a:uFill>
                <a:latin typeface="Arial"/>
                <a:ea typeface="Arial"/>
                <a:cs typeface="Arial"/>
                <a:sym typeface="Arial"/>
                <a:hlinkClick r:id="rId9"/>
              </a:rPr>
              <a:t> </a:t>
            </a:r>
            <a:r>
              <a:rPr lang="en" sz="3600" u="sng">
                <a:latin typeface="Arial"/>
                <a:ea typeface="Arial"/>
                <a:cs typeface="Arial"/>
                <a:sym typeface="Arial"/>
                <a:hlinkClick r:id="rId10"/>
              </a:rPr>
              <a:t>https://www.youtube.com/watch?v=1fbooiSh_bA</a:t>
            </a:r>
            <a:endParaRPr sz="3600" u="sng">
              <a:latin typeface="Arial"/>
              <a:ea typeface="Arial"/>
              <a:cs typeface="Arial"/>
              <a:sym typeface="Arial"/>
            </a:endParaRPr>
          </a:p>
          <a:p>
            <a:pPr indent="0" lvl="0" marL="0" rtl="0" algn="l">
              <a:lnSpc>
                <a:spcPct val="100000"/>
              </a:lnSpc>
              <a:spcBef>
                <a:spcPts val="1500"/>
              </a:spcBef>
              <a:spcAft>
                <a:spcPts val="0"/>
              </a:spcAft>
              <a:buNone/>
            </a:pPr>
            <a:r>
              <a:rPr lang="en" sz="3600">
                <a:latin typeface="Arial"/>
                <a:ea typeface="Arial"/>
                <a:cs typeface="Arial"/>
                <a:sym typeface="Arial"/>
              </a:rPr>
              <a:t>Performance Consultants. (2021, April 21). The GROW Model. Retrieved from</a:t>
            </a:r>
            <a:r>
              <a:rPr lang="en" sz="3600">
                <a:uFill>
                  <a:noFill/>
                </a:uFill>
                <a:latin typeface="Arial"/>
                <a:ea typeface="Arial"/>
                <a:cs typeface="Arial"/>
                <a:sym typeface="Arial"/>
                <a:hlinkClick r:id="rId11"/>
              </a:rPr>
              <a:t> </a:t>
            </a:r>
            <a:r>
              <a:rPr lang="en" sz="3600" u="sng">
                <a:latin typeface="Arial"/>
                <a:ea typeface="Arial"/>
                <a:cs typeface="Arial"/>
                <a:sym typeface="Arial"/>
                <a:hlinkClick r:id="rId12"/>
              </a:rPr>
              <a:t>https://www.performanceconsultants.com/grow-model</a:t>
            </a:r>
            <a:endParaRPr sz="3600" u="sng">
              <a:latin typeface="Arial"/>
              <a:ea typeface="Arial"/>
              <a:cs typeface="Arial"/>
              <a:sym typeface="Arial"/>
            </a:endParaRPr>
          </a:p>
          <a:p>
            <a:pPr indent="0" lvl="0" marL="0" rtl="0" algn="l">
              <a:lnSpc>
                <a:spcPct val="100000"/>
              </a:lnSpc>
              <a:spcBef>
                <a:spcPts val="1500"/>
              </a:spcBef>
              <a:spcAft>
                <a:spcPts val="0"/>
              </a:spcAft>
              <a:buNone/>
            </a:pPr>
            <a:r>
              <a:rPr lang="en" sz="3617">
                <a:latin typeface="Arial"/>
                <a:ea typeface="Arial"/>
                <a:cs typeface="Arial"/>
                <a:sym typeface="Arial"/>
              </a:rPr>
              <a:t>Thorpe, D. (2020, December 13). Be SMART About Your Goal Setting. Retrieved from</a:t>
            </a:r>
            <a:r>
              <a:rPr lang="en" sz="3617">
                <a:uFill>
                  <a:noFill/>
                </a:uFill>
                <a:latin typeface="Arial"/>
                <a:ea typeface="Arial"/>
                <a:cs typeface="Arial"/>
                <a:sym typeface="Arial"/>
                <a:hlinkClick r:id="rId13"/>
              </a:rPr>
              <a:t> </a:t>
            </a:r>
            <a:r>
              <a:rPr lang="en" sz="3617" u="sng">
                <a:latin typeface="Arial"/>
                <a:ea typeface="Arial"/>
                <a:cs typeface="Arial"/>
                <a:sym typeface="Arial"/>
                <a:hlinkClick r:id="rId14"/>
              </a:rPr>
              <a:t>https://dougthorpe.com/be-smart-about-your-goal-setting/</a:t>
            </a:r>
            <a:endParaRPr sz="3717" u="sng">
              <a:latin typeface="Arial"/>
              <a:ea typeface="Arial"/>
              <a:cs typeface="Arial"/>
              <a:sym typeface="Arial"/>
            </a:endParaRPr>
          </a:p>
          <a:p>
            <a:pPr indent="0" lvl="0" marL="0" rtl="0" algn="l">
              <a:lnSpc>
                <a:spcPct val="100000"/>
              </a:lnSpc>
              <a:spcBef>
                <a:spcPts val="1500"/>
              </a:spcBef>
              <a:spcAft>
                <a:spcPts val="0"/>
              </a:spcAft>
              <a:buNone/>
            </a:pPr>
            <a:r>
              <a:rPr lang="en" sz="3600">
                <a:latin typeface="Arial"/>
                <a:ea typeface="Arial"/>
                <a:cs typeface="Arial"/>
                <a:sym typeface="Arial"/>
              </a:rPr>
              <a:t>YourCoach BV. (2021, January 21). GROW Coaching Model. Retrieved from</a:t>
            </a:r>
            <a:r>
              <a:rPr lang="en" sz="3600">
                <a:uFill>
                  <a:noFill/>
                </a:uFill>
                <a:latin typeface="Arial"/>
                <a:ea typeface="Arial"/>
                <a:cs typeface="Arial"/>
                <a:sym typeface="Arial"/>
                <a:hlinkClick r:id="rId15"/>
              </a:rPr>
              <a:t> </a:t>
            </a:r>
            <a:r>
              <a:rPr lang="en" sz="3600" u="sng">
                <a:latin typeface="Arial"/>
                <a:ea typeface="Arial"/>
                <a:cs typeface="Arial"/>
                <a:sym typeface="Arial"/>
                <a:hlinkClick r:id="rId16"/>
              </a:rPr>
              <a:t>https://www.yourcoach.be/en/coaching-tools/grow-coaching-model/</a:t>
            </a:r>
            <a:endParaRPr sz="3600" u="sng">
              <a:latin typeface="Arial"/>
              <a:ea typeface="Arial"/>
              <a:cs typeface="Arial"/>
              <a:sym typeface="Arial"/>
            </a:endParaRPr>
          </a:p>
          <a:p>
            <a:pPr indent="0" lvl="0" marL="0" rtl="0" algn="l">
              <a:lnSpc>
                <a:spcPct val="100000"/>
              </a:lnSpc>
              <a:spcBef>
                <a:spcPts val="1500"/>
              </a:spcBef>
              <a:spcAft>
                <a:spcPts val="0"/>
              </a:spcAft>
              <a:buNone/>
            </a:pPr>
            <a:r>
              <a:rPr lang="en" sz="3650">
                <a:latin typeface="Merriweather"/>
                <a:ea typeface="Merriweather"/>
                <a:cs typeface="Merriweather"/>
                <a:sym typeface="Merriweather"/>
              </a:rPr>
              <a:t>Mulder, P. (2019). </a:t>
            </a:r>
            <a:r>
              <a:rPr i="1" lang="en" sz="3650">
                <a:latin typeface="Merriweather"/>
                <a:ea typeface="Merriweather"/>
                <a:cs typeface="Merriweather"/>
                <a:sym typeface="Merriweather"/>
              </a:rPr>
              <a:t>OSCAR Coaching Model</a:t>
            </a:r>
            <a:r>
              <a:rPr lang="en" sz="3650">
                <a:latin typeface="Merriweather"/>
                <a:ea typeface="Merriweather"/>
                <a:cs typeface="Merriweather"/>
                <a:sym typeface="Merriweather"/>
              </a:rPr>
              <a:t>. Retrieved [2021, May] from toolshero: </a:t>
            </a:r>
            <a:r>
              <a:rPr lang="en" sz="3650" u="sng">
                <a:latin typeface="Merriweather"/>
                <a:ea typeface="Merriweather"/>
                <a:cs typeface="Merriweather"/>
                <a:sym typeface="Merriweather"/>
                <a:hlinkClick r:id="rId17"/>
              </a:rPr>
              <a:t>https://www.toolshero.com/management/oscar-coaching-model/</a:t>
            </a:r>
            <a:endParaRPr sz="3650">
              <a:latin typeface="Merriweather"/>
              <a:ea typeface="Merriweather"/>
              <a:cs typeface="Merriweather"/>
              <a:sym typeface="Merriweather"/>
            </a:endParaRPr>
          </a:p>
          <a:p>
            <a:pPr indent="0" lvl="0" marL="0" rtl="0" algn="l">
              <a:lnSpc>
                <a:spcPct val="100000"/>
              </a:lnSpc>
              <a:spcBef>
                <a:spcPts val="1200"/>
              </a:spcBef>
              <a:spcAft>
                <a:spcPts val="0"/>
              </a:spcAft>
              <a:buNone/>
            </a:pPr>
            <a:r>
              <a:rPr lang="en" sz="3650">
                <a:latin typeface="Merriweather"/>
                <a:ea typeface="Merriweather"/>
                <a:cs typeface="Merriweather"/>
                <a:sym typeface="Merriweather"/>
              </a:rPr>
              <a:t>Gilbert, A., &amp; Whittleworth, K. (2009). </a:t>
            </a:r>
            <a:r>
              <a:rPr i="1" lang="en" sz="3650">
                <a:latin typeface="Merriweather"/>
                <a:ea typeface="Merriweather"/>
                <a:cs typeface="Merriweather"/>
                <a:sym typeface="Merriweather"/>
              </a:rPr>
              <a:t>The Oscar Coaching Model</a:t>
            </a:r>
            <a:r>
              <a:rPr lang="en" sz="3650">
                <a:latin typeface="Merriweather"/>
                <a:ea typeface="Merriweather"/>
                <a:cs typeface="Merriweather"/>
                <a:sym typeface="Merriweather"/>
              </a:rPr>
              <a:t>. Lulu. com</a:t>
            </a:r>
            <a:endParaRPr sz="2100"/>
          </a:p>
          <a:p>
            <a:pPr indent="0" lvl="0" marL="0" rtl="0" algn="l">
              <a:spcBef>
                <a:spcPts val="1200"/>
              </a:spcBef>
              <a:spcAft>
                <a:spcPts val="0"/>
              </a:spcAft>
              <a:buClr>
                <a:schemeClr val="dk1"/>
              </a:buClr>
              <a:buSzPct val="84615"/>
              <a:buFont typeface="Arial"/>
              <a:buNone/>
            </a:pPr>
            <a:r>
              <a:t/>
            </a:r>
            <a:endParaRPr/>
          </a:p>
          <a:p>
            <a:pPr indent="0" lvl="0" marL="0" rtl="0" algn="l">
              <a:spcBef>
                <a:spcPts val="1200"/>
              </a:spcBef>
              <a:spcAft>
                <a:spcPts val="0"/>
              </a:spcAft>
              <a:buNone/>
            </a:pPr>
            <a:r>
              <a:t/>
            </a:r>
            <a:endParaRPr sz="1200" u="sng">
              <a:latin typeface="Arial"/>
              <a:ea typeface="Arial"/>
              <a:cs typeface="Arial"/>
              <a:sym typeface="Arial"/>
            </a:endParaRPr>
          </a:p>
          <a:p>
            <a:pPr indent="0" lvl="0" marL="0" rtl="0" algn="l">
              <a:spcBef>
                <a:spcPts val="15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GROW Model: Information &amp; Benefits</a:t>
            </a:r>
            <a:endParaRPr/>
          </a:p>
        </p:txBody>
      </p:sp>
      <p:sp>
        <p:nvSpPr>
          <p:cNvPr id="174" name="Google Shape;174;p16"/>
          <p:cNvSpPr txBox="1"/>
          <p:nvPr>
            <p:ph idx="1" type="body"/>
          </p:nvPr>
        </p:nvSpPr>
        <p:spPr>
          <a:xfrm>
            <a:off x="1297500" y="909500"/>
            <a:ext cx="7391700" cy="4299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Assumes the coach is not an expert that makes decisions, rather a facilitator helping guide decisions</a:t>
            </a:r>
            <a:endParaRPr sz="1400"/>
          </a:p>
          <a:p>
            <a:pPr indent="-317500" lvl="0" marL="457200" rtl="0" algn="l">
              <a:spcBef>
                <a:spcPts val="0"/>
              </a:spcBef>
              <a:spcAft>
                <a:spcPts val="0"/>
              </a:spcAft>
              <a:buSzPts val="1400"/>
              <a:buChar char="●"/>
            </a:pPr>
            <a:r>
              <a:rPr lang="en" sz="1400"/>
              <a:t>Requires the </a:t>
            </a:r>
            <a:r>
              <a:rPr lang="en" sz="1400"/>
              <a:t>coach</a:t>
            </a:r>
            <a:r>
              <a:rPr lang="en" sz="1400"/>
              <a:t> to ask </a:t>
            </a:r>
            <a:r>
              <a:rPr lang="en" sz="1400"/>
              <a:t>insightful</a:t>
            </a:r>
            <a:r>
              <a:rPr lang="en" sz="1400"/>
              <a:t> questions and listen actively </a:t>
            </a:r>
            <a:endParaRPr sz="1400"/>
          </a:p>
          <a:p>
            <a:pPr indent="0" lvl="0" marL="457200" rtl="0" algn="l">
              <a:spcBef>
                <a:spcPts val="0"/>
              </a:spcBef>
              <a:spcAft>
                <a:spcPts val="0"/>
              </a:spcAft>
              <a:buNone/>
            </a:pPr>
            <a:r>
              <a:rPr lang="en" sz="1400"/>
              <a:t>(Mind Tools Content Team, 2019; MindToolsVids, 2019; YourCoach BV, 2021)</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n" sz="1400"/>
              <a:t>Useful for the:</a:t>
            </a:r>
            <a:endParaRPr sz="1400"/>
          </a:p>
          <a:p>
            <a:pPr indent="-304800" lvl="1" marL="914400" rtl="0" algn="l">
              <a:spcBef>
                <a:spcPts val="0"/>
              </a:spcBef>
              <a:spcAft>
                <a:spcPts val="0"/>
              </a:spcAft>
              <a:buSzPts val="1200"/>
              <a:buChar char="○"/>
            </a:pPr>
            <a:r>
              <a:rPr lang="en" sz="1200"/>
              <a:t>Individual - singular personal or professional goals (I.e., Ipad integration  in a single classroom)</a:t>
            </a:r>
            <a:endParaRPr sz="1200"/>
          </a:p>
          <a:p>
            <a:pPr indent="-304800" lvl="1" marL="914400" rtl="0" algn="l">
              <a:spcBef>
                <a:spcPts val="0"/>
              </a:spcBef>
              <a:spcAft>
                <a:spcPts val="0"/>
              </a:spcAft>
              <a:buSzPts val="1200"/>
              <a:buChar char="○"/>
            </a:pPr>
            <a:r>
              <a:rPr lang="en" sz="1200"/>
              <a:t>Team - joint goals (I.e., LMS integration for all primary classes)</a:t>
            </a:r>
            <a:endParaRPr sz="1200"/>
          </a:p>
          <a:p>
            <a:pPr indent="-304800" lvl="1" marL="914400" rtl="0" algn="l">
              <a:spcBef>
                <a:spcPts val="0"/>
              </a:spcBef>
              <a:spcAft>
                <a:spcPts val="0"/>
              </a:spcAft>
              <a:buSzPts val="1200"/>
              <a:buChar char="○"/>
            </a:pPr>
            <a:r>
              <a:rPr lang="en" sz="1200"/>
              <a:t>Organization</a:t>
            </a:r>
            <a:r>
              <a:rPr lang="en" sz="1200"/>
              <a:t>/Management - helps non-</a:t>
            </a:r>
            <a:r>
              <a:rPr lang="en" sz="1200"/>
              <a:t>professional</a:t>
            </a:r>
            <a:r>
              <a:rPr lang="en" sz="1200"/>
              <a:t> coaches mentor employees (I.e.,  school-wide professional development and training)</a:t>
            </a:r>
            <a:endParaRPr sz="1200"/>
          </a:p>
          <a:p>
            <a:pPr indent="0" lvl="0" marL="457200" rtl="0" algn="l">
              <a:spcBef>
                <a:spcPts val="0"/>
              </a:spcBef>
              <a:spcAft>
                <a:spcPts val="0"/>
              </a:spcAft>
              <a:buNone/>
            </a:pPr>
            <a:r>
              <a:rPr lang="en" sz="1400"/>
              <a:t>(Management Consulted, 2020)</a:t>
            </a:r>
            <a:endParaRPr sz="1400"/>
          </a:p>
          <a:p>
            <a:pPr indent="0" lvl="0" marL="457200" rtl="0" algn="l">
              <a:spcBef>
                <a:spcPts val="0"/>
              </a:spcBef>
              <a:spcAft>
                <a:spcPts val="0"/>
              </a:spcAft>
              <a:buNone/>
            </a:pPr>
            <a:r>
              <a:t/>
            </a:r>
            <a:endParaRPr sz="1400"/>
          </a:p>
          <a:p>
            <a:pPr indent="-317500" lvl="0" marL="457200" rtl="0" algn="l">
              <a:spcBef>
                <a:spcPts val="0"/>
              </a:spcBef>
              <a:spcAft>
                <a:spcPts val="0"/>
              </a:spcAft>
              <a:buSzPts val="1400"/>
              <a:buChar char="●"/>
            </a:pPr>
            <a:r>
              <a:rPr lang="en" sz="1400"/>
              <a:t>Benefits according to Performance Consultants (2021):</a:t>
            </a:r>
            <a:endParaRPr sz="1400"/>
          </a:p>
          <a:p>
            <a:pPr indent="-304800" lvl="1" marL="914400" rtl="0" algn="l">
              <a:spcBef>
                <a:spcPts val="0"/>
              </a:spcBef>
              <a:spcAft>
                <a:spcPts val="0"/>
              </a:spcAft>
              <a:buSzPts val="1200"/>
              <a:buChar char="○"/>
            </a:pPr>
            <a:r>
              <a:rPr lang="en" sz="1200"/>
              <a:t>Engaging</a:t>
            </a:r>
            <a:endParaRPr sz="1200"/>
          </a:p>
          <a:p>
            <a:pPr indent="-304800" lvl="1" marL="914400" rtl="0" algn="l">
              <a:spcBef>
                <a:spcPts val="0"/>
              </a:spcBef>
              <a:spcAft>
                <a:spcPts val="0"/>
              </a:spcAft>
              <a:buSzPts val="1200"/>
              <a:buChar char="○"/>
            </a:pPr>
            <a:r>
              <a:rPr lang="en" sz="1200"/>
              <a:t>Increases self-confidence and motivation</a:t>
            </a:r>
            <a:endParaRPr sz="1200"/>
          </a:p>
          <a:p>
            <a:pPr indent="-304800" lvl="1" marL="914400" rtl="0" algn="l">
              <a:spcBef>
                <a:spcPts val="0"/>
              </a:spcBef>
              <a:spcAft>
                <a:spcPts val="0"/>
              </a:spcAft>
              <a:buSzPts val="1200"/>
              <a:buChar char="○"/>
            </a:pPr>
            <a:r>
              <a:rPr lang="en" sz="1200"/>
              <a:t>Carefully structured questions “promote deeper awareness and greater responsibility”</a:t>
            </a:r>
            <a:endParaRPr sz="1200"/>
          </a:p>
          <a:p>
            <a:pPr indent="-304800" lvl="1" marL="914400" rtl="0" algn="l">
              <a:spcBef>
                <a:spcPts val="0"/>
              </a:spcBef>
              <a:spcAft>
                <a:spcPts val="0"/>
              </a:spcAft>
              <a:buSzPts val="1200"/>
              <a:buChar char="○"/>
            </a:pPr>
            <a:r>
              <a:rPr lang="en" sz="1200"/>
              <a:t>“Yield[s] higher productivity, improv[es] communication, [creates] better interpersonal relationships, and a better quality working environment”</a:t>
            </a:r>
            <a:endParaRPr sz="12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 2</a:t>
            </a:r>
            <a:endParaRPr/>
          </a:p>
        </p:txBody>
      </p:sp>
      <p:sp>
        <p:nvSpPr>
          <p:cNvPr id="474" name="Google Shape;474;p52"/>
          <p:cNvSpPr txBox="1"/>
          <p:nvPr>
            <p:ph idx="1" type="body"/>
          </p:nvPr>
        </p:nvSpPr>
        <p:spPr>
          <a:xfrm>
            <a:off x="1331175" y="979500"/>
            <a:ext cx="7038900" cy="4187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75"/>
              <a:buNone/>
            </a:pPr>
            <a:r>
              <a:rPr lang="en" sz="850"/>
              <a:t>Jim Clemmer. (2016, April 20). The FUEL Model for Coaching Conversations [Video]. YouTube. </a:t>
            </a:r>
            <a:r>
              <a:rPr lang="en" sz="850" u="sng">
                <a:solidFill>
                  <a:schemeClr val="accent5"/>
                </a:solidFill>
                <a:hlinkClick r:id="rId3">
                  <a:extLst>
                    <a:ext uri="{A12FA001-AC4F-418D-AE19-62706E023703}">
                      <ahyp:hlinkClr val="tx"/>
                    </a:ext>
                  </a:extLst>
                </a:hlinkClick>
              </a:rPr>
              <a:t>https://www.youtube.com/watch?v=l3fur-iSg4U</a:t>
            </a:r>
            <a:endParaRPr sz="850"/>
          </a:p>
          <a:p>
            <a:pPr indent="0" lvl="0" marL="0" rtl="0" algn="l">
              <a:lnSpc>
                <a:spcPct val="100000"/>
              </a:lnSpc>
              <a:spcBef>
                <a:spcPts val="1200"/>
              </a:spcBef>
              <a:spcAft>
                <a:spcPts val="0"/>
              </a:spcAft>
              <a:buSzPts val="275"/>
              <a:buNone/>
            </a:pPr>
            <a:r>
              <a:rPr lang="en" sz="850"/>
              <a:t>FUEL Coaching Model. (2017, April 12). The Peak Performance Center. </a:t>
            </a:r>
            <a:r>
              <a:rPr lang="en" sz="850" u="sng">
                <a:solidFill>
                  <a:schemeClr val="accent5"/>
                </a:solidFill>
                <a:hlinkClick r:id="rId4">
                  <a:extLst>
                    <a:ext uri="{A12FA001-AC4F-418D-AE19-62706E023703}">
                      <ahyp:hlinkClr val="tx"/>
                    </a:ext>
                  </a:extLst>
                </a:hlinkClick>
              </a:rPr>
              <a:t>https://thepeakperformancecenter.com/development-series/skill-builder/interpersonal/coaching-for-performance/coaching-model/fuel-coaching-model/</a:t>
            </a:r>
            <a:endParaRPr sz="850"/>
          </a:p>
          <a:p>
            <a:pPr indent="0" lvl="0" marL="0" rtl="0" algn="l">
              <a:lnSpc>
                <a:spcPct val="100000"/>
              </a:lnSpc>
              <a:spcBef>
                <a:spcPts val="1200"/>
              </a:spcBef>
              <a:spcAft>
                <a:spcPts val="0"/>
              </a:spcAft>
              <a:buSzPts val="275"/>
              <a:buNone/>
            </a:pPr>
            <a:r>
              <a:rPr lang="en" sz="850"/>
              <a:t>FUEL Coaching Framework – Coaching for Leadership. (n.d.). NYU. Retrieved June 3, 2021, from </a:t>
            </a:r>
            <a:r>
              <a:rPr lang="en" sz="850" u="sng">
                <a:solidFill>
                  <a:schemeClr val="accent5"/>
                </a:solidFill>
                <a:hlinkClick r:id="rId5">
                  <a:extLst>
                    <a:ext uri="{A12FA001-AC4F-418D-AE19-62706E023703}">
                      <ahyp:hlinkClr val="tx"/>
                    </a:ext>
                  </a:extLst>
                </a:hlinkClick>
              </a:rPr>
              <a:t>https://wp.nyu.edu/coaching/tools/fuel-model/</a:t>
            </a:r>
            <a:endParaRPr sz="850"/>
          </a:p>
          <a:p>
            <a:pPr indent="0" lvl="0" marL="0" rtl="0" algn="l">
              <a:lnSpc>
                <a:spcPct val="100000"/>
              </a:lnSpc>
              <a:spcBef>
                <a:spcPts val="1200"/>
              </a:spcBef>
              <a:spcAft>
                <a:spcPts val="0"/>
              </a:spcAft>
              <a:buSzPts val="275"/>
              <a:buNone/>
            </a:pPr>
            <a:r>
              <a:rPr lang="en" sz="850"/>
              <a:t>FUEL Coaching Model. (2017b, April 12). The Peak Performance Center. </a:t>
            </a:r>
            <a:r>
              <a:rPr lang="en" sz="850" u="sng">
                <a:solidFill>
                  <a:schemeClr val="hlink"/>
                </a:solidFill>
                <a:hlinkClick r:id="rId6"/>
              </a:rPr>
              <a:t>https://thepeakperformancecenter.com/development-series/skill-builder/interpersonal/coaching-for-performance/coaching-model/fuel-coaching-model/</a:t>
            </a:r>
            <a:endParaRPr sz="850"/>
          </a:p>
          <a:p>
            <a:pPr indent="-457200" lvl="0" marL="457200" rtl="0" algn="l">
              <a:lnSpc>
                <a:spcPct val="100000"/>
              </a:lnSpc>
              <a:spcBef>
                <a:spcPts val="1200"/>
              </a:spcBef>
              <a:spcAft>
                <a:spcPts val="0"/>
              </a:spcAft>
              <a:buSzPts val="275"/>
              <a:buNone/>
            </a:pPr>
            <a:r>
              <a:rPr lang="en" sz="850">
                <a:solidFill>
                  <a:srgbClr val="FFFFFF"/>
                </a:solidFill>
              </a:rPr>
              <a:t>Aguilar, E. (2013). </a:t>
            </a:r>
            <a:r>
              <a:rPr i="1" lang="en" sz="850">
                <a:solidFill>
                  <a:srgbClr val="FFFFFF"/>
                </a:solidFill>
              </a:rPr>
              <a:t>The art of coaching : effective strategies for school transformation</a:t>
            </a:r>
            <a:r>
              <a:rPr lang="en" sz="850">
                <a:solidFill>
                  <a:srgbClr val="FFFFFF"/>
                </a:solidFill>
              </a:rPr>
              <a:t>. Wiley.</a:t>
            </a:r>
            <a:endParaRPr sz="850">
              <a:solidFill>
                <a:srgbClr val="FFFFFF"/>
              </a:solidFill>
            </a:endParaRPr>
          </a:p>
          <a:p>
            <a:pPr indent="-457200" lvl="0" marL="457200" rtl="0" algn="l">
              <a:lnSpc>
                <a:spcPct val="100000"/>
              </a:lnSpc>
              <a:spcBef>
                <a:spcPts val="0"/>
              </a:spcBef>
              <a:spcAft>
                <a:spcPts val="0"/>
              </a:spcAft>
              <a:buSzPts val="275"/>
              <a:buNone/>
            </a:pPr>
            <a:r>
              <a:t/>
            </a:r>
            <a:endParaRPr sz="850">
              <a:solidFill>
                <a:srgbClr val="FFFFFF"/>
              </a:solidFill>
            </a:endParaRPr>
          </a:p>
          <a:p>
            <a:pPr indent="-457200" lvl="0" marL="457200" rtl="0" algn="l">
              <a:lnSpc>
                <a:spcPct val="100000"/>
              </a:lnSpc>
              <a:spcBef>
                <a:spcPts val="0"/>
              </a:spcBef>
              <a:spcAft>
                <a:spcPts val="0"/>
              </a:spcAft>
              <a:buSzPts val="275"/>
              <a:buNone/>
            </a:pPr>
            <a:r>
              <a:rPr i="1" lang="en" sz="850">
                <a:solidFill>
                  <a:srgbClr val="FFFFFF"/>
                </a:solidFill>
              </a:rPr>
              <a:t>Home - Bright Morning</a:t>
            </a:r>
            <a:r>
              <a:rPr lang="en" sz="850">
                <a:solidFill>
                  <a:srgbClr val="FFFFFF"/>
                </a:solidFill>
              </a:rPr>
              <a:t>. (2021, April 16). Bright Morning. </a:t>
            </a:r>
            <a:r>
              <a:rPr lang="en" sz="850" u="sng">
                <a:solidFill>
                  <a:schemeClr val="hlink"/>
                </a:solidFill>
                <a:hlinkClick r:id="rId7"/>
              </a:rPr>
              <a:t>https://brightmorningteam.com/</a:t>
            </a:r>
            <a:endParaRPr sz="850">
              <a:solidFill>
                <a:srgbClr val="FFFFFF"/>
              </a:solidFill>
            </a:endParaRPr>
          </a:p>
          <a:p>
            <a:pPr indent="-457200" lvl="0" marL="457200" rtl="0" algn="l">
              <a:lnSpc>
                <a:spcPct val="100000"/>
              </a:lnSpc>
              <a:spcBef>
                <a:spcPts val="0"/>
              </a:spcBef>
              <a:spcAft>
                <a:spcPts val="0"/>
              </a:spcAft>
              <a:buSzPts val="275"/>
              <a:buNone/>
            </a:pPr>
            <a:r>
              <a:t/>
            </a:r>
            <a:endParaRPr sz="850">
              <a:solidFill>
                <a:srgbClr val="FFFFFF"/>
              </a:solidFill>
            </a:endParaRPr>
          </a:p>
          <a:p>
            <a:pPr indent="-457200" lvl="0" marL="457200" rtl="0" algn="l">
              <a:lnSpc>
                <a:spcPct val="100000"/>
              </a:lnSpc>
              <a:spcBef>
                <a:spcPts val="0"/>
              </a:spcBef>
              <a:spcAft>
                <a:spcPts val="0"/>
              </a:spcAft>
              <a:buSzPts val="275"/>
              <a:buNone/>
            </a:pPr>
            <a:r>
              <a:rPr lang="en" sz="850">
                <a:solidFill>
                  <a:srgbClr val="FFFFFF"/>
                </a:solidFill>
              </a:rPr>
              <a:t>Magiera, J. (2019, July 9). </a:t>
            </a:r>
            <a:r>
              <a:rPr i="1" lang="en" sz="850">
                <a:solidFill>
                  <a:srgbClr val="FFFFFF"/>
                </a:solidFill>
              </a:rPr>
              <a:t>Want Transformational Teachers? Here’s Why Change Starts With Coaches</a:t>
            </a:r>
            <a:r>
              <a:rPr lang="en" sz="850">
                <a:solidFill>
                  <a:srgbClr val="FFFFFF"/>
                </a:solidFill>
              </a:rPr>
              <a:t>. EdSurge; EdSurge.</a:t>
            </a:r>
            <a:endParaRPr sz="850">
              <a:solidFill>
                <a:srgbClr val="FFFFFF"/>
              </a:solidFill>
            </a:endParaRPr>
          </a:p>
          <a:p>
            <a:pPr indent="-457200" lvl="0" marL="457200" rtl="0" algn="l">
              <a:lnSpc>
                <a:spcPct val="100000"/>
              </a:lnSpc>
              <a:spcBef>
                <a:spcPts val="0"/>
              </a:spcBef>
              <a:spcAft>
                <a:spcPts val="0"/>
              </a:spcAft>
              <a:buSzPts val="275"/>
              <a:buNone/>
            </a:pPr>
            <a:r>
              <a:rPr lang="en" sz="850" u="sng">
                <a:solidFill>
                  <a:schemeClr val="hlink"/>
                </a:solidFill>
                <a:hlinkClick r:id="rId8"/>
              </a:rPr>
              <a:t>https://www.edsurge.com/news/2019-07-09-want-transformational-teachers-here-s-why-change-starts-with-coaches</a:t>
            </a:r>
            <a:endParaRPr sz="850">
              <a:solidFill>
                <a:srgbClr val="FFFFFF"/>
              </a:solidFill>
            </a:endParaRPr>
          </a:p>
          <a:p>
            <a:pPr indent="-457200" lvl="0" marL="457200" rtl="0" algn="l">
              <a:lnSpc>
                <a:spcPct val="100000"/>
              </a:lnSpc>
              <a:spcBef>
                <a:spcPts val="0"/>
              </a:spcBef>
              <a:spcAft>
                <a:spcPts val="0"/>
              </a:spcAft>
              <a:buSzPts val="275"/>
              <a:buNone/>
            </a:pPr>
            <a:r>
              <a:t/>
            </a:r>
            <a:endParaRPr sz="850">
              <a:solidFill>
                <a:srgbClr val="FFFFFF"/>
              </a:solidFill>
            </a:endParaRPr>
          </a:p>
          <a:p>
            <a:pPr indent="-457200" lvl="0" marL="457200" rtl="0" algn="l">
              <a:lnSpc>
                <a:spcPct val="100000"/>
              </a:lnSpc>
              <a:spcBef>
                <a:spcPts val="0"/>
              </a:spcBef>
              <a:spcAft>
                <a:spcPts val="0"/>
              </a:spcAft>
              <a:buSzPts val="275"/>
              <a:buNone/>
            </a:pPr>
            <a:r>
              <a:rPr lang="en" sz="850">
                <a:solidFill>
                  <a:srgbClr val="FFFFFF"/>
                </a:solidFill>
              </a:rPr>
              <a:t>Sutton, J. (2020, October 7). </a:t>
            </a:r>
            <a:r>
              <a:rPr i="1" lang="en" sz="850">
                <a:solidFill>
                  <a:srgbClr val="FFFFFF"/>
                </a:solidFill>
              </a:rPr>
              <a:t>12 Effective Coaching Models to Help Your Clients Grow</a:t>
            </a:r>
            <a:r>
              <a:rPr lang="en" sz="850">
                <a:solidFill>
                  <a:srgbClr val="FFFFFF"/>
                </a:solidFill>
              </a:rPr>
              <a:t>. PositivePsychology.com.</a:t>
            </a:r>
            <a:endParaRPr sz="850">
              <a:solidFill>
                <a:srgbClr val="FFFFFF"/>
              </a:solidFill>
            </a:endParaRPr>
          </a:p>
          <a:p>
            <a:pPr indent="-457200" lvl="0" marL="457200" rtl="0" algn="l">
              <a:lnSpc>
                <a:spcPct val="100000"/>
              </a:lnSpc>
              <a:spcBef>
                <a:spcPts val="0"/>
              </a:spcBef>
              <a:spcAft>
                <a:spcPts val="0"/>
              </a:spcAft>
              <a:buSzPts val="275"/>
              <a:buNone/>
            </a:pPr>
            <a:r>
              <a:rPr lang="en" sz="850" u="sng">
                <a:solidFill>
                  <a:schemeClr val="hlink"/>
                </a:solidFill>
                <a:hlinkClick r:id="rId9"/>
              </a:rPr>
              <a:t>https://positivepsychology.com/coaching-models/</a:t>
            </a:r>
            <a:endParaRPr sz="850">
              <a:solidFill>
                <a:srgbClr val="FFFFFF"/>
              </a:solidFill>
            </a:endParaRPr>
          </a:p>
          <a:p>
            <a:pPr indent="-457200" lvl="0" marL="457200" rtl="0" algn="l">
              <a:lnSpc>
                <a:spcPct val="100000"/>
              </a:lnSpc>
              <a:spcBef>
                <a:spcPts val="0"/>
              </a:spcBef>
              <a:spcAft>
                <a:spcPts val="0"/>
              </a:spcAft>
              <a:buSzPts val="275"/>
              <a:buNone/>
            </a:pPr>
            <a:r>
              <a:t/>
            </a:r>
            <a:endParaRPr i="1" sz="850">
              <a:solidFill>
                <a:srgbClr val="FFFFFF"/>
              </a:solidFill>
            </a:endParaRPr>
          </a:p>
          <a:p>
            <a:pPr indent="-457200" lvl="0" marL="457200" rtl="0" algn="l">
              <a:lnSpc>
                <a:spcPct val="100000"/>
              </a:lnSpc>
              <a:spcBef>
                <a:spcPts val="0"/>
              </a:spcBef>
              <a:spcAft>
                <a:spcPts val="0"/>
              </a:spcAft>
              <a:buSzPts val="275"/>
              <a:buNone/>
            </a:pPr>
            <a:r>
              <a:rPr i="1" lang="en" sz="850">
                <a:solidFill>
                  <a:srgbClr val="FFFFFF"/>
                </a:solidFill>
              </a:rPr>
              <a:t>Transformational Coaching Guide - Animas Centre for Coaching</a:t>
            </a:r>
            <a:r>
              <a:rPr lang="en" sz="850">
                <a:solidFill>
                  <a:srgbClr val="FFFFFF"/>
                </a:solidFill>
              </a:rPr>
              <a:t>. (2021, May 10). Animas Coaching.</a:t>
            </a:r>
            <a:endParaRPr sz="850">
              <a:solidFill>
                <a:srgbClr val="FFFFFF"/>
              </a:solidFill>
            </a:endParaRPr>
          </a:p>
          <a:p>
            <a:pPr indent="-457200" lvl="0" marL="457200" rtl="0" algn="l">
              <a:lnSpc>
                <a:spcPct val="100000"/>
              </a:lnSpc>
              <a:spcBef>
                <a:spcPts val="0"/>
              </a:spcBef>
              <a:spcAft>
                <a:spcPts val="0"/>
              </a:spcAft>
              <a:buSzPts val="275"/>
              <a:buNone/>
            </a:pPr>
            <a:r>
              <a:rPr lang="en" sz="850" u="sng">
                <a:solidFill>
                  <a:schemeClr val="hlink"/>
                </a:solidFill>
                <a:hlinkClick r:id="rId10"/>
              </a:rPr>
              <a:t>https://www.animascoaching.com/our-knowledge/faqs/what-is-transformational-coaching-98/</a:t>
            </a:r>
            <a:endParaRPr sz="850">
              <a:solidFill>
                <a:srgbClr val="FFFFFF"/>
              </a:solidFill>
            </a:endParaRPr>
          </a:p>
          <a:p>
            <a:pPr indent="-457200" lvl="0" marL="457200" rtl="0" algn="l">
              <a:lnSpc>
                <a:spcPct val="100000"/>
              </a:lnSpc>
              <a:spcBef>
                <a:spcPts val="0"/>
              </a:spcBef>
              <a:spcAft>
                <a:spcPts val="0"/>
              </a:spcAft>
              <a:buSzPts val="275"/>
              <a:buNone/>
            </a:pPr>
            <a:r>
              <a:t/>
            </a:r>
            <a:endParaRPr sz="850">
              <a:solidFill>
                <a:srgbClr val="FFFFFF"/>
              </a:solidFill>
            </a:endParaRPr>
          </a:p>
          <a:p>
            <a:pPr indent="-457200" lvl="0" marL="457200" rtl="0" algn="l">
              <a:lnSpc>
                <a:spcPct val="100000"/>
              </a:lnSpc>
              <a:spcBef>
                <a:spcPts val="0"/>
              </a:spcBef>
              <a:spcAft>
                <a:spcPts val="0"/>
              </a:spcAft>
              <a:buSzPts val="275"/>
              <a:buNone/>
            </a:pPr>
            <a:r>
              <a:rPr lang="en" sz="850">
                <a:solidFill>
                  <a:srgbClr val="FFFFFF"/>
                </a:solidFill>
              </a:rPr>
              <a:t>Wilson, A. (2013). </a:t>
            </a:r>
            <a:r>
              <a:rPr i="1" lang="en" sz="850">
                <a:solidFill>
                  <a:srgbClr val="FFFFFF"/>
                </a:solidFill>
              </a:rPr>
              <a:t>Coaching Models</a:t>
            </a:r>
            <a:r>
              <a:rPr lang="en" sz="850">
                <a:solidFill>
                  <a:srgbClr val="FFFFFF"/>
                </a:solidFill>
              </a:rPr>
              <a:t>. Teaching, Learning, Laughing.</a:t>
            </a:r>
            <a:endParaRPr sz="850">
              <a:solidFill>
                <a:srgbClr val="FFFFFF"/>
              </a:solidFill>
            </a:endParaRPr>
          </a:p>
          <a:p>
            <a:pPr indent="-457200" lvl="0" marL="457200" rtl="0" algn="l">
              <a:lnSpc>
                <a:spcPct val="100000"/>
              </a:lnSpc>
              <a:spcBef>
                <a:spcPts val="0"/>
              </a:spcBef>
              <a:spcAft>
                <a:spcPts val="0"/>
              </a:spcAft>
              <a:buSzPts val="275"/>
              <a:buNone/>
            </a:pPr>
            <a:r>
              <a:rPr lang="en" sz="850" u="sng">
                <a:solidFill>
                  <a:schemeClr val="hlink"/>
                </a:solidFill>
                <a:hlinkClick r:id="rId11"/>
              </a:rPr>
              <a:t> http://teachinglearninglaughing.weebly.com/coaching-models.html</a:t>
            </a:r>
            <a:endParaRPr sz="850">
              <a:solidFill>
                <a:srgbClr val="FFFFFF"/>
              </a:solidFill>
            </a:endParaRPr>
          </a:p>
          <a:p>
            <a:pPr indent="0" lvl="0" marL="0" rtl="0" algn="l">
              <a:lnSpc>
                <a:spcPct val="100000"/>
              </a:lnSpc>
              <a:spcBef>
                <a:spcPts val="0"/>
              </a:spcBef>
              <a:spcAft>
                <a:spcPts val="0"/>
              </a:spcAft>
              <a:buNone/>
            </a:pPr>
            <a:r>
              <a:t/>
            </a:r>
            <a:endParaRPr sz="850">
              <a:solidFill>
                <a:srgbClr val="FFFFFF"/>
              </a:solidFill>
            </a:endParaRPr>
          </a:p>
          <a:p>
            <a:pPr indent="0" lvl="0" marL="0" rtl="0" algn="l">
              <a:lnSpc>
                <a:spcPct val="100000"/>
              </a:lnSpc>
              <a:spcBef>
                <a:spcPts val="0"/>
              </a:spcBef>
              <a:spcAft>
                <a:spcPts val="0"/>
              </a:spcAft>
              <a:buNone/>
            </a:pPr>
            <a:r>
              <a:rPr lang="en" sz="850">
                <a:solidFill>
                  <a:srgbClr val="FFFFFF"/>
                </a:solidFill>
              </a:rPr>
              <a:t>Yaron, L. (2017, January 11). </a:t>
            </a:r>
            <a:r>
              <a:rPr i="1" lang="en" sz="850">
                <a:solidFill>
                  <a:srgbClr val="FFFFFF"/>
                </a:solidFill>
              </a:rPr>
              <a:t>The 10 Key Elements of Transformational Coaching (Opinion)</a:t>
            </a:r>
            <a:r>
              <a:rPr lang="en" sz="850">
                <a:solidFill>
                  <a:srgbClr val="FFFFFF"/>
                </a:solidFill>
              </a:rPr>
              <a:t>. Education Week. </a:t>
            </a:r>
            <a:r>
              <a:rPr lang="en" sz="850" u="sng">
                <a:solidFill>
                  <a:schemeClr val="hlink"/>
                </a:solidFill>
                <a:hlinkClick r:id="rId12"/>
              </a:rPr>
              <a:t>https://www.edweek.org/education/opinion-the-10-key-elements-of-transformational-coaching/2017/01</a:t>
            </a:r>
            <a:endParaRPr sz="85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GROW Model: Step by Step (G)</a:t>
            </a:r>
            <a:endParaRPr/>
          </a:p>
        </p:txBody>
      </p:sp>
      <p:sp>
        <p:nvSpPr>
          <p:cNvPr id="180" name="Google Shape;180;p17"/>
          <p:cNvSpPr txBox="1"/>
          <p:nvPr>
            <p:ph idx="1" type="body"/>
          </p:nvPr>
        </p:nvSpPr>
        <p:spPr>
          <a:xfrm>
            <a:off x="1297500" y="942900"/>
            <a:ext cx="5349000" cy="36771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1400"/>
              <a:t>Aim: Use </a:t>
            </a:r>
            <a:r>
              <a:rPr b="1" lang="en" sz="1400" u="sng">
                <a:solidFill>
                  <a:schemeClr val="hlink"/>
                </a:solidFill>
                <a:hlinkClick r:id="rId3"/>
              </a:rPr>
              <a:t>SMART goals</a:t>
            </a:r>
            <a:r>
              <a:rPr b="1" lang="en" sz="1400"/>
              <a:t> to define short and long term objectives </a:t>
            </a:r>
            <a:endParaRPr b="1" sz="1400"/>
          </a:p>
          <a:p>
            <a:pPr indent="0" lvl="0" marL="0" rtl="0" algn="ctr">
              <a:spcBef>
                <a:spcPts val="0"/>
              </a:spcBef>
              <a:spcAft>
                <a:spcPts val="0"/>
              </a:spcAft>
              <a:buNone/>
            </a:pPr>
            <a:r>
              <a:rPr b="1" lang="en"/>
              <a:t>(Mind Tools Content Team, 2019; YourCoach BV, 2021)</a:t>
            </a:r>
            <a:endParaRPr b="1"/>
          </a:p>
          <a:p>
            <a:pPr indent="0" lvl="0" marL="0" rtl="0" algn="l">
              <a:spcBef>
                <a:spcPts val="1000"/>
              </a:spcBef>
              <a:spcAft>
                <a:spcPts val="0"/>
              </a:spcAft>
              <a:buNone/>
            </a:pPr>
            <a:r>
              <a:rPr lang="en"/>
              <a:t>Questions to consider:</a:t>
            </a:r>
            <a:endParaRPr/>
          </a:p>
          <a:p>
            <a:pPr indent="-298450" lvl="0" marL="457200" rtl="0" algn="l">
              <a:spcBef>
                <a:spcPts val="1000"/>
              </a:spcBef>
              <a:spcAft>
                <a:spcPts val="0"/>
              </a:spcAft>
              <a:buClr>
                <a:schemeClr val="lt1"/>
              </a:buClr>
              <a:buSzPts val="1100"/>
              <a:buFont typeface="Arial"/>
              <a:buChar char="●"/>
            </a:pPr>
            <a:r>
              <a:rPr lang="en"/>
              <a:t>What do you want to achieve?</a:t>
            </a:r>
            <a:endParaRPr/>
          </a:p>
          <a:p>
            <a:pPr indent="-298450" lvl="0" marL="457200" rtl="0" algn="l">
              <a:spcBef>
                <a:spcPts val="0"/>
              </a:spcBef>
              <a:spcAft>
                <a:spcPts val="0"/>
              </a:spcAft>
              <a:buClr>
                <a:schemeClr val="lt1"/>
              </a:buClr>
              <a:buSzPts val="1100"/>
              <a:buFont typeface="Arial"/>
              <a:buChar char="●"/>
            </a:pPr>
            <a:r>
              <a:rPr lang="en"/>
              <a:t>What does your goal mean to you?</a:t>
            </a:r>
            <a:endParaRPr/>
          </a:p>
          <a:p>
            <a:pPr indent="-298450" lvl="0" marL="457200" rtl="0" algn="l">
              <a:spcBef>
                <a:spcPts val="0"/>
              </a:spcBef>
              <a:spcAft>
                <a:spcPts val="0"/>
              </a:spcAft>
              <a:buClr>
                <a:schemeClr val="lt1"/>
              </a:buClr>
              <a:buSzPts val="1100"/>
              <a:buFont typeface="Arial"/>
              <a:buChar char="●"/>
            </a:pPr>
            <a:r>
              <a:rPr lang="en"/>
              <a:t>When will you meet your goal?</a:t>
            </a:r>
            <a:endParaRPr/>
          </a:p>
          <a:p>
            <a:pPr indent="-298450" lvl="0" marL="457200" rtl="0" algn="l">
              <a:spcBef>
                <a:spcPts val="0"/>
              </a:spcBef>
              <a:spcAft>
                <a:spcPts val="0"/>
              </a:spcAft>
              <a:buClr>
                <a:schemeClr val="lt1"/>
              </a:buClr>
              <a:buSzPts val="1100"/>
              <a:buFont typeface="Arial"/>
              <a:buChar char="●"/>
            </a:pPr>
            <a:r>
              <a:rPr lang="en"/>
              <a:t>How will you know that you have achieved this goal? </a:t>
            </a:r>
            <a:endParaRPr/>
          </a:p>
          <a:p>
            <a:pPr indent="-298450" lvl="0" marL="457200" rtl="0" algn="l">
              <a:spcBef>
                <a:spcPts val="0"/>
              </a:spcBef>
              <a:spcAft>
                <a:spcPts val="0"/>
              </a:spcAft>
              <a:buClr>
                <a:schemeClr val="lt1"/>
              </a:buClr>
              <a:buSzPts val="1100"/>
              <a:buFont typeface="Arial"/>
              <a:buChar char="●"/>
            </a:pPr>
            <a:r>
              <a:rPr lang="en"/>
              <a:t>How will you know that the problem or issue is solved?</a:t>
            </a:r>
            <a:endParaRPr/>
          </a:p>
          <a:p>
            <a:pPr indent="-298450" lvl="0" marL="457200" rtl="0" algn="l">
              <a:spcBef>
                <a:spcPts val="0"/>
              </a:spcBef>
              <a:spcAft>
                <a:spcPts val="0"/>
              </a:spcAft>
              <a:buClr>
                <a:schemeClr val="lt1"/>
              </a:buClr>
              <a:buSzPts val="1100"/>
              <a:buFont typeface="Arial"/>
              <a:buChar char="●"/>
            </a:pPr>
            <a:r>
              <a:rPr lang="en"/>
              <a:t>Does this goal fit with your overall career objectives? And does it fit with the team's objectives?</a:t>
            </a:r>
            <a:endParaRPr/>
          </a:p>
          <a:p>
            <a:pPr indent="0" lvl="0" marL="0" rtl="0" algn="l">
              <a:spcBef>
                <a:spcPts val="1000"/>
              </a:spcBef>
              <a:spcAft>
                <a:spcPts val="0"/>
              </a:spcAft>
              <a:buNone/>
            </a:pPr>
            <a:r>
              <a:rPr lang="en"/>
              <a:t>List of questions summarized from various sources such as Mind Tools Content Team (2019),  MindToolsVids (2019), etc.</a:t>
            </a:r>
            <a:endParaRPr/>
          </a:p>
          <a:p>
            <a:pPr indent="0" lvl="0" marL="0" rtl="0" algn="l">
              <a:spcBef>
                <a:spcPts val="1000"/>
              </a:spcBef>
              <a:spcAft>
                <a:spcPts val="1000"/>
              </a:spcAft>
              <a:buNone/>
            </a:pPr>
            <a:r>
              <a:rPr lang="en"/>
              <a:t>More about SMART goals can be found by Thorpe (2020)</a:t>
            </a:r>
            <a:endParaRPr/>
          </a:p>
        </p:txBody>
      </p:sp>
      <p:grpSp>
        <p:nvGrpSpPr>
          <p:cNvPr id="181" name="Google Shape;181;p17"/>
          <p:cNvGrpSpPr/>
          <p:nvPr/>
        </p:nvGrpSpPr>
        <p:grpSpPr>
          <a:xfrm>
            <a:off x="6790000" y="1521000"/>
            <a:ext cx="1747200" cy="2101500"/>
            <a:chOff x="446025" y="1613375"/>
            <a:chExt cx="1747200" cy="2101500"/>
          </a:xfrm>
        </p:grpSpPr>
        <p:sp>
          <p:nvSpPr>
            <p:cNvPr id="182" name="Google Shape;182;p17"/>
            <p:cNvSpPr/>
            <p:nvPr/>
          </p:nvSpPr>
          <p:spPr>
            <a:xfrm>
              <a:off x="446025" y="1613375"/>
              <a:ext cx="1747200" cy="21015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txBox="1"/>
            <p:nvPr/>
          </p:nvSpPr>
          <p:spPr>
            <a:xfrm>
              <a:off x="58222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G</a:t>
              </a:r>
              <a:endParaRPr b="1" sz="4800">
                <a:solidFill>
                  <a:schemeClr val="lt1"/>
                </a:solidFill>
                <a:latin typeface="Lato"/>
                <a:ea typeface="Lato"/>
                <a:cs typeface="Lato"/>
                <a:sym typeface="Lato"/>
              </a:endParaRPr>
            </a:p>
          </p:txBody>
        </p:sp>
        <p:sp>
          <p:nvSpPr>
            <p:cNvPr id="184" name="Google Shape;184;p17"/>
            <p:cNvSpPr txBox="1"/>
            <p:nvPr/>
          </p:nvSpPr>
          <p:spPr>
            <a:xfrm>
              <a:off x="565400" y="2473300"/>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ato"/>
                  <a:ea typeface="Lato"/>
                  <a:cs typeface="Lato"/>
                  <a:sym typeface="Lato"/>
                </a:rPr>
                <a:t>GOAL</a:t>
              </a:r>
              <a:endParaRPr sz="1800">
                <a:latin typeface="Lato"/>
                <a:ea typeface="Lato"/>
                <a:cs typeface="Lato"/>
                <a:sym typeface="Lato"/>
              </a:endParaRPr>
            </a:p>
          </p:txBody>
        </p:sp>
        <p:sp>
          <p:nvSpPr>
            <p:cNvPr id="185" name="Google Shape;185;p17"/>
            <p:cNvSpPr txBox="1"/>
            <p:nvPr/>
          </p:nvSpPr>
          <p:spPr>
            <a:xfrm>
              <a:off x="565400" y="2894400"/>
              <a:ext cx="1474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What do you want to achieve?</a:t>
              </a:r>
              <a:endParaRPr>
                <a:solidFill>
                  <a:schemeClr val="lt1"/>
                </a:solidFill>
                <a:latin typeface="Lato"/>
                <a:ea typeface="Lato"/>
                <a:cs typeface="Lato"/>
                <a:sym typeface="La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GROW Model: Step by Step (R)</a:t>
            </a:r>
            <a:endParaRPr/>
          </a:p>
        </p:txBody>
      </p:sp>
      <p:sp>
        <p:nvSpPr>
          <p:cNvPr id="191" name="Google Shape;191;p18"/>
          <p:cNvSpPr txBox="1"/>
          <p:nvPr>
            <p:ph idx="1" type="body"/>
          </p:nvPr>
        </p:nvSpPr>
        <p:spPr>
          <a:xfrm>
            <a:off x="1297500" y="942900"/>
            <a:ext cx="5349000" cy="42390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1400"/>
              <a:t>Aim: Identify the current situation </a:t>
            </a:r>
            <a:endParaRPr b="1" sz="1400"/>
          </a:p>
          <a:p>
            <a:pPr indent="0" lvl="0" marL="0" rtl="0" algn="ctr">
              <a:spcBef>
                <a:spcPts val="0"/>
              </a:spcBef>
              <a:spcAft>
                <a:spcPts val="0"/>
              </a:spcAft>
              <a:buNone/>
            </a:pPr>
            <a:r>
              <a:rPr b="1" lang="en"/>
              <a:t>(Mind Tools Content Team, 2019; YourCoach BV, 2021)</a:t>
            </a:r>
            <a:endParaRPr b="1"/>
          </a:p>
          <a:p>
            <a:pPr indent="-311150" lvl="0" marL="457200" rtl="0" algn="l">
              <a:spcBef>
                <a:spcPts val="1000"/>
              </a:spcBef>
              <a:spcAft>
                <a:spcPts val="0"/>
              </a:spcAft>
              <a:buSzPts val="1300"/>
              <a:buChar char="●"/>
            </a:pPr>
            <a:r>
              <a:rPr lang="en"/>
              <a:t>Understanding the current reality may cause natural solutions to emerge</a:t>
            </a:r>
            <a:endParaRPr/>
          </a:p>
          <a:p>
            <a:pPr indent="-311150" lvl="0" marL="457200" rtl="0" algn="l">
              <a:spcBef>
                <a:spcPts val="0"/>
              </a:spcBef>
              <a:spcAft>
                <a:spcPts val="0"/>
              </a:spcAft>
              <a:buSzPts val="1300"/>
              <a:buChar char="●"/>
            </a:pPr>
            <a:r>
              <a:rPr lang="en"/>
              <a:t>The coach’s role is to “stimulate self-evaluation” (YourCoach BV, 2021)</a:t>
            </a:r>
            <a:endParaRPr/>
          </a:p>
          <a:p>
            <a:pPr indent="0" lvl="0" marL="0" rtl="0" algn="l">
              <a:spcBef>
                <a:spcPts val="1000"/>
              </a:spcBef>
              <a:spcAft>
                <a:spcPts val="0"/>
              </a:spcAft>
              <a:buNone/>
            </a:pPr>
            <a:r>
              <a:rPr lang="en"/>
              <a:t>Questions to consider:</a:t>
            </a:r>
            <a:endParaRPr/>
          </a:p>
          <a:p>
            <a:pPr indent="-298450" lvl="0" marL="457200" rtl="0" algn="l">
              <a:spcBef>
                <a:spcPts val="1000"/>
              </a:spcBef>
              <a:spcAft>
                <a:spcPts val="0"/>
              </a:spcAft>
              <a:buClr>
                <a:schemeClr val="lt1"/>
              </a:buClr>
              <a:buSzPts val="1100"/>
              <a:buFont typeface="Arial"/>
              <a:buChar char="●"/>
            </a:pPr>
            <a:r>
              <a:rPr lang="en"/>
              <a:t>What is happening now (what, who, when, and how often)? What is the effect or result of this?</a:t>
            </a:r>
            <a:endParaRPr/>
          </a:p>
          <a:p>
            <a:pPr indent="-298450" lvl="0" marL="457200" rtl="0" algn="l">
              <a:spcBef>
                <a:spcPts val="0"/>
              </a:spcBef>
              <a:spcAft>
                <a:spcPts val="0"/>
              </a:spcAft>
              <a:buClr>
                <a:schemeClr val="lt1"/>
              </a:buClr>
              <a:buSzPts val="1100"/>
              <a:buFont typeface="Arial"/>
              <a:buChar char="●"/>
            </a:pPr>
            <a:r>
              <a:rPr lang="en"/>
              <a:t>Have you already taken any steps toward your goal?</a:t>
            </a:r>
            <a:endParaRPr/>
          </a:p>
          <a:p>
            <a:pPr indent="-298450" lvl="0" marL="457200" rtl="0" algn="l">
              <a:spcBef>
                <a:spcPts val="0"/>
              </a:spcBef>
              <a:spcAft>
                <a:spcPts val="0"/>
              </a:spcAft>
              <a:buClr>
                <a:schemeClr val="lt1"/>
              </a:buClr>
              <a:buSzPts val="1100"/>
              <a:buFont typeface="Arial"/>
              <a:buChar char="●"/>
            </a:pPr>
            <a:r>
              <a:rPr lang="en"/>
              <a:t>Does this goal conflict with any other goals or objectives?</a:t>
            </a:r>
            <a:endParaRPr/>
          </a:p>
          <a:p>
            <a:pPr indent="-298450" lvl="0" marL="457200" rtl="0" algn="l">
              <a:spcBef>
                <a:spcPts val="0"/>
              </a:spcBef>
              <a:spcAft>
                <a:spcPts val="0"/>
              </a:spcAft>
              <a:buClr>
                <a:schemeClr val="lt1"/>
              </a:buClr>
              <a:buSzPts val="1100"/>
              <a:buFont typeface="Arial"/>
              <a:buChar char="●"/>
            </a:pPr>
            <a:r>
              <a:rPr lang="en"/>
              <a:t>What supports do you need to achieve your goal?</a:t>
            </a:r>
            <a:endParaRPr/>
          </a:p>
          <a:p>
            <a:pPr indent="-298450" lvl="0" marL="457200" rtl="0" algn="l">
              <a:spcBef>
                <a:spcPts val="0"/>
              </a:spcBef>
              <a:spcAft>
                <a:spcPts val="0"/>
              </a:spcAft>
              <a:buClr>
                <a:schemeClr val="lt1"/>
              </a:buClr>
              <a:buSzPts val="1100"/>
              <a:buFont typeface="Arial"/>
              <a:buChar char="●"/>
            </a:pPr>
            <a:r>
              <a:rPr lang="en"/>
              <a:t>What challenges do you expect to encounter? How might you deal with them?</a:t>
            </a:r>
            <a:endParaRPr/>
          </a:p>
          <a:p>
            <a:pPr indent="0" lvl="0" marL="0" rtl="0" algn="l">
              <a:spcBef>
                <a:spcPts val="0"/>
              </a:spcBef>
              <a:spcAft>
                <a:spcPts val="1000"/>
              </a:spcAft>
              <a:buNone/>
            </a:pPr>
            <a:r>
              <a:rPr lang="en"/>
              <a:t>List of questions summarized from various sources such as Mind Tools Content Team (2019),  MindToolsVids (2019), etc.</a:t>
            </a:r>
            <a:endParaRPr/>
          </a:p>
        </p:txBody>
      </p:sp>
      <p:grpSp>
        <p:nvGrpSpPr>
          <p:cNvPr id="192" name="Google Shape;192;p18"/>
          <p:cNvGrpSpPr/>
          <p:nvPr/>
        </p:nvGrpSpPr>
        <p:grpSpPr>
          <a:xfrm>
            <a:off x="6795278" y="1521000"/>
            <a:ext cx="1747200" cy="2101500"/>
            <a:chOff x="2614278" y="1613375"/>
            <a:chExt cx="1747200" cy="2101500"/>
          </a:xfrm>
        </p:grpSpPr>
        <p:sp>
          <p:nvSpPr>
            <p:cNvPr id="193" name="Google Shape;193;p18"/>
            <p:cNvSpPr/>
            <p:nvPr/>
          </p:nvSpPr>
          <p:spPr>
            <a:xfrm>
              <a:off x="2614278" y="1613375"/>
              <a:ext cx="1747200" cy="21015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txBox="1"/>
            <p:nvPr/>
          </p:nvSpPr>
          <p:spPr>
            <a:xfrm>
              <a:off x="275047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R</a:t>
              </a:r>
              <a:endParaRPr b="1" sz="4800">
                <a:solidFill>
                  <a:schemeClr val="lt1"/>
                </a:solidFill>
                <a:latin typeface="Lato"/>
                <a:ea typeface="Lato"/>
                <a:cs typeface="Lato"/>
                <a:sym typeface="Lato"/>
              </a:endParaRPr>
            </a:p>
          </p:txBody>
        </p:sp>
        <p:sp>
          <p:nvSpPr>
            <p:cNvPr id="195" name="Google Shape;195;p18"/>
            <p:cNvSpPr txBox="1"/>
            <p:nvPr/>
          </p:nvSpPr>
          <p:spPr>
            <a:xfrm>
              <a:off x="2750475" y="2433275"/>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ato"/>
                  <a:ea typeface="Lato"/>
                  <a:cs typeface="Lato"/>
                  <a:sym typeface="Lato"/>
                </a:rPr>
                <a:t>REALITY</a:t>
              </a:r>
              <a:endParaRPr sz="1800">
                <a:latin typeface="Lato"/>
                <a:ea typeface="Lato"/>
                <a:cs typeface="Lato"/>
                <a:sym typeface="Lato"/>
              </a:endParaRPr>
            </a:p>
          </p:txBody>
        </p:sp>
        <p:sp>
          <p:nvSpPr>
            <p:cNvPr id="196" name="Google Shape;196;p18"/>
            <p:cNvSpPr txBox="1"/>
            <p:nvPr/>
          </p:nvSpPr>
          <p:spPr>
            <a:xfrm>
              <a:off x="2682375" y="2894400"/>
              <a:ext cx="1611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What is the current situation?</a:t>
              </a:r>
              <a:endParaRPr>
                <a:solidFill>
                  <a:schemeClr val="lt1"/>
                </a:solidFill>
                <a:latin typeface="Lato"/>
                <a:ea typeface="Lato"/>
                <a:cs typeface="Lato"/>
                <a:sym typeface="La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GROW Model: Step by Step (O)</a:t>
            </a:r>
            <a:endParaRPr/>
          </a:p>
        </p:txBody>
      </p:sp>
      <p:sp>
        <p:nvSpPr>
          <p:cNvPr id="202" name="Google Shape;202;p19"/>
          <p:cNvSpPr txBox="1"/>
          <p:nvPr>
            <p:ph idx="1" type="body"/>
          </p:nvPr>
        </p:nvSpPr>
        <p:spPr>
          <a:xfrm>
            <a:off x="956475" y="942900"/>
            <a:ext cx="5838900" cy="41109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1400"/>
              <a:t>Aim: Explore options for working towards objectives</a:t>
            </a:r>
            <a:endParaRPr b="1" sz="1400"/>
          </a:p>
          <a:p>
            <a:pPr indent="0" lvl="0" marL="0" rtl="0" algn="ctr">
              <a:spcBef>
                <a:spcPts val="0"/>
              </a:spcBef>
              <a:spcAft>
                <a:spcPts val="0"/>
              </a:spcAft>
              <a:buNone/>
            </a:pPr>
            <a:r>
              <a:rPr b="1" lang="en"/>
              <a:t>(Mind Tools Content Team, 2019; YourCoach BV, 2021)</a:t>
            </a:r>
            <a:endParaRPr b="1"/>
          </a:p>
          <a:p>
            <a:pPr indent="-298450" lvl="0" marL="457200" rtl="0" algn="l">
              <a:spcBef>
                <a:spcPts val="1000"/>
              </a:spcBef>
              <a:spcAft>
                <a:spcPts val="0"/>
              </a:spcAft>
              <a:buSzPts val="1100"/>
              <a:buFont typeface="Arial"/>
              <a:buChar char="●"/>
            </a:pPr>
            <a:r>
              <a:rPr lang="en"/>
              <a:t>Time to identify all possible options for reaching their objective</a:t>
            </a:r>
            <a:endParaRPr/>
          </a:p>
          <a:p>
            <a:pPr indent="-298450" lvl="0" marL="457200" rtl="0" algn="l">
              <a:spcBef>
                <a:spcPts val="0"/>
              </a:spcBef>
              <a:spcAft>
                <a:spcPts val="0"/>
              </a:spcAft>
              <a:buSzPts val="1100"/>
              <a:buFont typeface="Arial"/>
              <a:buChar char="●"/>
            </a:pPr>
            <a:r>
              <a:rPr lang="en"/>
              <a:t>Have the team member brainstorm ideas first, then make suggestions if you have some</a:t>
            </a:r>
            <a:endParaRPr/>
          </a:p>
          <a:p>
            <a:pPr indent="-298450" lvl="0" marL="457200" rtl="0" algn="l">
              <a:spcBef>
                <a:spcPts val="0"/>
              </a:spcBef>
              <a:spcAft>
                <a:spcPts val="0"/>
              </a:spcAft>
              <a:buSzPts val="1100"/>
              <a:buFont typeface="Arial"/>
              <a:buChar char="●"/>
            </a:pPr>
            <a:r>
              <a:rPr lang="en"/>
              <a:t>"Important to guide them in the right direction, without actually making decisions for them" (Mind Tools Content Team, 2019)</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Questions to consider:</a:t>
            </a:r>
            <a:endParaRPr/>
          </a:p>
          <a:p>
            <a:pPr indent="-298450" lvl="0" marL="457200" rtl="0" algn="l">
              <a:spcBef>
                <a:spcPts val="1000"/>
              </a:spcBef>
              <a:spcAft>
                <a:spcPts val="0"/>
              </a:spcAft>
              <a:buClr>
                <a:schemeClr val="lt1"/>
              </a:buClr>
              <a:buSzPts val="1100"/>
              <a:buFont typeface="Arial"/>
              <a:buChar char="●"/>
            </a:pPr>
            <a:r>
              <a:rPr lang="en"/>
              <a:t>What else could you do?</a:t>
            </a:r>
            <a:endParaRPr/>
          </a:p>
          <a:p>
            <a:pPr indent="-298450" lvl="0" marL="457200" rtl="0" algn="l">
              <a:spcBef>
                <a:spcPts val="0"/>
              </a:spcBef>
              <a:spcAft>
                <a:spcPts val="0"/>
              </a:spcAft>
              <a:buClr>
                <a:schemeClr val="lt1"/>
              </a:buClr>
              <a:buSzPts val="1100"/>
              <a:buFont typeface="Arial"/>
              <a:buChar char="●"/>
            </a:pPr>
            <a:r>
              <a:rPr lang="en"/>
              <a:t>What if this or that constraint was removed? Would that change things?</a:t>
            </a:r>
            <a:endParaRPr/>
          </a:p>
          <a:p>
            <a:pPr indent="-298450" lvl="0" marL="457200" rtl="0" algn="l">
              <a:spcBef>
                <a:spcPts val="0"/>
              </a:spcBef>
              <a:spcAft>
                <a:spcPts val="0"/>
              </a:spcAft>
              <a:buClr>
                <a:schemeClr val="lt1"/>
              </a:buClr>
              <a:buSzPts val="1100"/>
              <a:buFont typeface="Arial"/>
              <a:buChar char="●"/>
            </a:pPr>
            <a:r>
              <a:rPr lang="en"/>
              <a:t>What are the advantages and disadvantages of each option?</a:t>
            </a:r>
            <a:endParaRPr/>
          </a:p>
          <a:p>
            <a:pPr indent="-298450" lvl="0" marL="457200" rtl="0" algn="l">
              <a:spcBef>
                <a:spcPts val="0"/>
              </a:spcBef>
              <a:spcAft>
                <a:spcPts val="0"/>
              </a:spcAft>
              <a:buClr>
                <a:schemeClr val="lt1"/>
              </a:buClr>
              <a:buSzPts val="1100"/>
              <a:buFont typeface="Arial"/>
              <a:buChar char="●"/>
            </a:pPr>
            <a:r>
              <a:rPr lang="en"/>
              <a:t>What factors or considerations will you use to weigh the options?</a:t>
            </a:r>
            <a:endParaRPr/>
          </a:p>
          <a:p>
            <a:pPr indent="-298450" lvl="0" marL="457200" rtl="0" algn="l">
              <a:spcBef>
                <a:spcPts val="0"/>
              </a:spcBef>
              <a:spcAft>
                <a:spcPts val="0"/>
              </a:spcAft>
              <a:buClr>
                <a:schemeClr val="lt1"/>
              </a:buClr>
              <a:buSzPts val="1100"/>
              <a:buFont typeface="Arial"/>
              <a:buChar char="●"/>
            </a:pPr>
            <a:r>
              <a:rPr lang="en"/>
              <a:t>What do you need to stop doing in order to achieve this goal?</a:t>
            </a:r>
            <a:endParaRPr/>
          </a:p>
          <a:p>
            <a:pPr indent="-298450" lvl="0" marL="457200" rtl="0" algn="l">
              <a:spcBef>
                <a:spcPts val="0"/>
              </a:spcBef>
              <a:spcAft>
                <a:spcPts val="0"/>
              </a:spcAft>
              <a:buClr>
                <a:schemeClr val="lt1"/>
              </a:buClr>
              <a:buSzPts val="1100"/>
              <a:buFont typeface="Arial"/>
              <a:buChar char="●"/>
            </a:pPr>
            <a:r>
              <a:rPr lang="en"/>
              <a:t>What obstacles stand in your way?</a:t>
            </a:r>
            <a:endParaRPr/>
          </a:p>
          <a:p>
            <a:pPr indent="0" lvl="0" marL="0" rtl="0" algn="l">
              <a:spcBef>
                <a:spcPts val="0"/>
              </a:spcBef>
              <a:spcAft>
                <a:spcPts val="1000"/>
              </a:spcAft>
              <a:buNone/>
            </a:pPr>
            <a:r>
              <a:rPr lang="en"/>
              <a:t>List of questions from Mind Tools Content Team (2019)</a:t>
            </a:r>
            <a:endParaRPr/>
          </a:p>
        </p:txBody>
      </p:sp>
      <p:grpSp>
        <p:nvGrpSpPr>
          <p:cNvPr id="203" name="Google Shape;203;p19"/>
          <p:cNvGrpSpPr/>
          <p:nvPr/>
        </p:nvGrpSpPr>
        <p:grpSpPr>
          <a:xfrm>
            <a:off x="6795280" y="1515575"/>
            <a:ext cx="1747200" cy="2112325"/>
            <a:chOff x="4782530" y="1613375"/>
            <a:chExt cx="1747200" cy="2112325"/>
          </a:xfrm>
        </p:grpSpPr>
        <p:sp>
          <p:nvSpPr>
            <p:cNvPr id="204" name="Google Shape;204;p19"/>
            <p:cNvSpPr/>
            <p:nvPr/>
          </p:nvSpPr>
          <p:spPr>
            <a:xfrm>
              <a:off x="4782530" y="1613375"/>
              <a:ext cx="1747200" cy="21015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txBox="1"/>
            <p:nvPr/>
          </p:nvSpPr>
          <p:spPr>
            <a:xfrm>
              <a:off x="491872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O</a:t>
              </a:r>
              <a:endParaRPr b="1" sz="4800">
                <a:solidFill>
                  <a:schemeClr val="lt1"/>
                </a:solidFill>
                <a:latin typeface="Lato"/>
                <a:ea typeface="Lato"/>
                <a:cs typeface="Lato"/>
                <a:sym typeface="Lato"/>
              </a:endParaRPr>
            </a:p>
          </p:txBody>
        </p:sp>
        <p:sp>
          <p:nvSpPr>
            <p:cNvPr id="206" name="Google Shape;206;p19"/>
            <p:cNvSpPr txBox="1"/>
            <p:nvPr/>
          </p:nvSpPr>
          <p:spPr>
            <a:xfrm>
              <a:off x="4986825" y="2442550"/>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ato"/>
                  <a:ea typeface="Lato"/>
                  <a:cs typeface="Lato"/>
                  <a:sym typeface="Lato"/>
                </a:rPr>
                <a:t>OPTIONS</a:t>
              </a:r>
              <a:endParaRPr sz="1800">
                <a:latin typeface="Lato"/>
                <a:ea typeface="Lato"/>
                <a:cs typeface="Lato"/>
                <a:sym typeface="Lato"/>
              </a:endParaRPr>
            </a:p>
          </p:txBody>
        </p:sp>
        <p:sp>
          <p:nvSpPr>
            <p:cNvPr id="207" name="Google Shape;207;p19"/>
            <p:cNvSpPr txBox="1"/>
            <p:nvPr/>
          </p:nvSpPr>
          <p:spPr>
            <a:xfrm>
              <a:off x="4918725" y="2894400"/>
              <a:ext cx="1474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What can you do to reach your goal?</a:t>
              </a:r>
              <a:endParaRPr>
                <a:solidFill>
                  <a:schemeClr val="lt1"/>
                </a:solidFill>
                <a:latin typeface="Lato"/>
                <a:ea typeface="Lato"/>
                <a:cs typeface="Lato"/>
                <a:sym typeface="La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GROW Model: Step by Step (W)</a:t>
            </a:r>
            <a:endParaRPr/>
          </a:p>
        </p:txBody>
      </p:sp>
      <p:sp>
        <p:nvSpPr>
          <p:cNvPr id="213" name="Google Shape;213;p20"/>
          <p:cNvSpPr txBox="1"/>
          <p:nvPr>
            <p:ph idx="1" type="body"/>
          </p:nvPr>
        </p:nvSpPr>
        <p:spPr>
          <a:xfrm>
            <a:off x="956475" y="942900"/>
            <a:ext cx="5838900" cy="42810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1400"/>
              <a:t>Aim: Establish the will and way forward</a:t>
            </a:r>
            <a:endParaRPr b="1" sz="1400"/>
          </a:p>
          <a:p>
            <a:pPr indent="0" lvl="0" marL="0" rtl="0" algn="ctr">
              <a:spcBef>
                <a:spcPts val="0"/>
              </a:spcBef>
              <a:spcAft>
                <a:spcPts val="0"/>
              </a:spcAft>
              <a:buNone/>
            </a:pPr>
            <a:r>
              <a:rPr b="1" lang="en"/>
              <a:t>(Mind Tools Content Team, 2019; YourCoach BV, 2021)</a:t>
            </a:r>
            <a:endParaRPr b="1"/>
          </a:p>
          <a:p>
            <a:pPr indent="-298450" lvl="0" marL="457200" rtl="0" algn="l">
              <a:spcBef>
                <a:spcPts val="1000"/>
              </a:spcBef>
              <a:spcAft>
                <a:spcPts val="0"/>
              </a:spcAft>
              <a:buSzPts val="1100"/>
              <a:buFont typeface="Arial"/>
              <a:buChar char="●"/>
            </a:pPr>
            <a:r>
              <a:rPr lang="en"/>
              <a:t>With the current reality and options identified, "your team member will now have a good idea of how they can achieve their goal"</a:t>
            </a:r>
            <a:endParaRPr/>
          </a:p>
          <a:p>
            <a:pPr indent="-298450" lvl="0" marL="457200" rtl="0" algn="l">
              <a:spcBef>
                <a:spcPts val="0"/>
              </a:spcBef>
              <a:spcAft>
                <a:spcPts val="0"/>
              </a:spcAft>
              <a:buSzPts val="1100"/>
              <a:buFont typeface="Arial"/>
              <a:buChar char="●"/>
            </a:pPr>
            <a:r>
              <a:rPr lang="en"/>
              <a:t>Time to identify specific actions to move forward, "help them establish their will and boost their motivation"</a:t>
            </a:r>
            <a:endParaRPr/>
          </a:p>
          <a:p>
            <a:pPr indent="-311150" lvl="0" marL="457200" rtl="0" algn="l">
              <a:spcBef>
                <a:spcPts val="0"/>
              </a:spcBef>
              <a:spcAft>
                <a:spcPts val="0"/>
              </a:spcAft>
              <a:buSzPts val="1300"/>
              <a:buChar char="●"/>
            </a:pPr>
            <a:r>
              <a:rPr lang="en"/>
              <a:t>Provide accountability by deciding on a date to review the progress or change their approach if the plan is not working</a:t>
            </a:r>
            <a:endParaRPr/>
          </a:p>
          <a:p>
            <a:pPr indent="457200" lvl="0" marL="0" rtl="0" algn="l">
              <a:spcBef>
                <a:spcPts val="0"/>
              </a:spcBef>
              <a:spcAft>
                <a:spcPts val="0"/>
              </a:spcAft>
              <a:buNone/>
            </a:pPr>
            <a:r>
              <a:rPr lang="en"/>
              <a:t>(Mind Tools Content Team, 2019)</a:t>
            </a:r>
            <a:endParaRPr/>
          </a:p>
          <a:p>
            <a:pPr indent="0" lvl="0" marL="457200" rtl="0" algn="l">
              <a:spcBef>
                <a:spcPts val="0"/>
              </a:spcBef>
              <a:spcAft>
                <a:spcPts val="0"/>
              </a:spcAft>
              <a:buNone/>
            </a:pPr>
            <a:r>
              <a:t/>
            </a:r>
            <a:endParaRPr/>
          </a:p>
          <a:p>
            <a:pPr indent="0" lvl="0" marL="0" rtl="0" algn="l">
              <a:lnSpc>
                <a:spcPct val="100000"/>
              </a:lnSpc>
              <a:spcBef>
                <a:spcPts val="0"/>
              </a:spcBef>
              <a:spcAft>
                <a:spcPts val="0"/>
              </a:spcAft>
              <a:buNone/>
            </a:pPr>
            <a:r>
              <a:rPr lang="en"/>
              <a:t>Questions to consider:</a:t>
            </a:r>
            <a:endParaRPr/>
          </a:p>
          <a:p>
            <a:pPr indent="-298450" lvl="0" marL="457200" rtl="0" algn="l">
              <a:lnSpc>
                <a:spcPct val="100000"/>
              </a:lnSpc>
              <a:spcBef>
                <a:spcPts val="1000"/>
              </a:spcBef>
              <a:spcAft>
                <a:spcPts val="0"/>
              </a:spcAft>
              <a:buClr>
                <a:schemeClr val="lt1"/>
              </a:buClr>
              <a:buSzPts val="1100"/>
              <a:buFont typeface="Arial"/>
              <a:buChar char="●"/>
            </a:pPr>
            <a:r>
              <a:rPr lang="en"/>
              <a:t>So, what will you do now, and when? What else will you do?</a:t>
            </a:r>
            <a:endParaRPr/>
          </a:p>
          <a:p>
            <a:pPr indent="-298450" lvl="0" marL="457200" rtl="0" algn="l">
              <a:spcBef>
                <a:spcPts val="0"/>
              </a:spcBef>
              <a:spcAft>
                <a:spcPts val="0"/>
              </a:spcAft>
              <a:buClr>
                <a:schemeClr val="lt1"/>
              </a:buClr>
              <a:buSzPts val="1100"/>
              <a:buFont typeface="Arial"/>
              <a:buChar char="●"/>
            </a:pPr>
            <a:r>
              <a:rPr lang="en"/>
              <a:t>What could stop you moving forward? How will you overcome this?</a:t>
            </a:r>
            <a:endParaRPr/>
          </a:p>
          <a:p>
            <a:pPr indent="-298450" lvl="0" marL="457200" rtl="0" algn="l">
              <a:spcBef>
                <a:spcPts val="0"/>
              </a:spcBef>
              <a:spcAft>
                <a:spcPts val="0"/>
              </a:spcAft>
              <a:buClr>
                <a:schemeClr val="lt1"/>
              </a:buClr>
              <a:buSzPts val="1100"/>
              <a:buFont typeface="Arial"/>
              <a:buChar char="●"/>
            </a:pPr>
            <a:r>
              <a:rPr lang="en"/>
              <a:t>How can you keep yourself motivated?</a:t>
            </a:r>
            <a:endParaRPr/>
          </a:p>
          <a:p>
            <a:pPr indent="-298450" lvl="0" marL="457200" rtl="0" algn="l">
              <a:spcBef>
                <a:spcPts val="0"/>
              </a:spcBef>
              <a:spcAft>
                <a:spcPts val="0"/>
              </a:spcAft>
              <a:buClr>
                <a:schemeClr val="lt1"/>
              </a:buClr>
              <a:buSzPts val="1100"/>
              <a:buFont typeface="Arial"/>
              <a:buChar char="●"/>
            </a:pPr>
            <a:r>
              <a:rPr lang="en"/>
              <a:t>When do you need to review progress? Daily, weekly, monthly?</a:t>
            </a:r>
            <a:endParaRPr/>
          </a:p>
          <a:p>
            <a:pPr indent="-298450" lvl="0" marL="457200" rtl="0" algn="l">
              <a:spcBef>
                <a:spcPts val="0"/>
              </a:spcBef>
              <a:spcAft>
                <a:spcPts val="0"/>
              </a:spcAft>
              <a:buClr>
                <a:schemeClr val="lt1"/>
              </a:buClr>
              <a:buSzPts val="1100"/>
              <a:buFont typeface="Arial"/>
              <a:buChar char="●"/>
            </a:pPr>
            <a:r>
              <a:rPr lang="en"/>
              <a:t>Rate their commitment on a scale of 1-10, what do they need to change for it to be a 9 or 10? Identify practical actions </a:t>
            </a:r>
            <a:endParaRPr/>
          </a:p>
        </p:txBody>
      </p:sp>
      <p:grpSp>
        <p:nvGrpSpPr>
          <p:cNvPr id="214" name="Google Shape;214;p20"/>
          <p:cNvGrpSpPr/>
          <p:nvPr/>
        </p:nvGrpSpPr>
        <p:grpSpPr>
          <a:xfrm>
            <a:off x="6795280" y="1520225"/>
            <a:ext cx="1747200" cy="2103050"/>
            <a:chOff x="6950780" y="1622650"/>
            <a:chExt cx="1747200" cy="2103050"/>
          </a:xfrm>
        </p:grpSpPr>
        <p:sp>
          <p:nvSpPr>
            <p:cNvPr id="215" name="Google Shape;215;p20"/>
            <p:cNvSpPr/>
            <p:nvPr/>
          </p:nvSpPr>
          <p:spPr>
            <a:xfrm>
              <a:off x="6950780" y="1622650"/>
              <a:ext cx="1747200" cy="21015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
            <p:cNvSpPr txBox="1"/>
            <p:nvPr/>
          </p:nvSpPr>
          <p:spPr>
            <a:xfrm>
              <a:off x="7086975" y="1622650"/>
              <a:ext cx="1474800" cy="92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lt1"/>
                  </a:solidFill>
                  <a:latin typeface="Lato"/>
                  <a:ea typeface="Lato"/>
                  <a:cs typeface="Lato"/>
                  <a:sym typeface="Lato"/>
                </a:rPr>
                <a:t>W</a:t>
              </a:r>
              <a:endParaRPr b="1" sz="4800">
                <a:solidFill>
                  <a:schemeClr val="lt1"/>
                </a:solidFill>
                <a:latin typeface="Lato"/>
                <a:ea typeface="Lato"/>
                <a:cs typeface="Lato"/>
                <a:sym typeface="Lato"/>
              </a:endParaRPr>
            </a:p>
          </p:txBody>
        </p:sp>
        <p:sp>
          <p:nvSpPr>
            <p:cNvPr id="217" name="Google Shape;217;p20"/>
            <p:cNvSpPr txBox="1"/>
            <p:nvPr/>
          </p:nvSpPr>
          <p:spPr>
            <a:xfrm>
              <a:off x="7086975" y="2442550"/>
              <a:ext cx="1474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Lato"/>
                  <a:ea typeface="Lato"/>
                  <a:cs typeface="Lato"/>
                  <a:sym typeface="Lato"/>
                </a:rPr>
                <a:t>WILL</a:t>
              </a:r>
              <a:endParaRPr sz="1800">
                <a:latin typeface="Lato"/>
                <a:ea typeface="Lato"/>
                <a:cs typeface="Lato"/>
                <a:sym typeface="Lato"/>
              </a:endParaRPr>
            </a:p>
          </p:txBody>
        </p:sp>
        <p:sp>
          <p:nvSpPr>
            <p:cNvPr id="218" name="Google Shape;218;p20"/>
            <p:cNvSpPr txBox="1"/>
            <p:nvPr/>
          </p:nvSpPr>
          <p:spPr>
            <a:xfrm>
              <a:off x="7086975" y="2894400"/>
              <a:ext cx="1474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What will you do to achieve your goal?</a:t>
              </a:r>
              <a:endParaRPr>
                <a:solidFill>
                  <a:schemeClr val="lt1"/>
                </a:solidFill>
                <a:latin typeface="Lato"/>
                <a:ea typeface="Lato"/>
                <a:cs typeface="Lato"/>
                <a:sym typeface="Lato"/>
              </a:endParaRPr>
            </a:p>
          </p:txBody>
        </p:sp>
      </p:grpSp>
      <p:sp>
        <p:nvSpPr>
          <p:cNvPr id="219" name="Google Shape;219;p20"/>
          <p:cNvSpPr txBox="1"/>
          <p:nvPr/>
        </p:nvSpPr>
        <p:spPr>
          <a:xfrm>
            <a:off x="6651600" y="3786850"/>
            <a:ext cx="24924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lang="en" sz="1300">
                <a:solidFill>
                  <a:schemeClr val="lt1"/>
                </a:solidFill>
                <a:latin typeface="Lato"/>
                <a:ea typeface="Lato"/>
                <a:cs typeface="Lato"/>
                <a:sym typeface="Lato"/>
              </a:rPr>
              <a:t>List of questions summarized from various sources such as Mind Tools Content Team (2019),  MindToolsVids (2019), etc.</a:t>
            </a:r>
            <a:endParaRPr sz="13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1"/>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GROW Model: Supplementary Tools &amp; Tips</a:t>
            </a:r>
            <a:endParaRPr/>
          </a:p>
        </p:txBody>
      </p:sp>
      <p:sp>
        <p:nvSpPr>
          <p:cNvPr id="225" name="Google Shape;225;p21"/>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Do not ask closed questions</a:t>
            </a:r>
            <a:endParaRPr/>
          </a:p>
          <a:p>
            <a:pPr indent="-311150" lvl="0" marL="457200" rtl="0" algn="l">
              <a:spcBef>
                <a:spcPts val="0"/>
              </a:spcBef>
              <a:spcAft>
                <a:spcPts val="0"/>
              </a:spcAft>
              <a:buSzPts val="1300"/>
              <a:buChar char="●"/>
            </a:pPr>
            <a:r>
              <a:rPr lang="en"/>
              <a:t>Use active listening skills</a:t>
            </a:r>
            <a:endParaRPr/>
          </a:p>
          <a:p>
            <a:pPr indent="-311150" lvl="0" marL="457200" rtl="0" algn="l">
              <a:spcBef>
                <a:spcPts val="0"/>
              </a:spcBef>
              <a:spcAft>
                <a:spcPts val="0"/>
              </a:spcAft>
              <a:buSzPts val="1300"/>
              <a:buChar char="●"/>
            </a:pPr>
            <a:r>
              <a:rPr lang="en"/>
              <a:t>The coach is there to guide, not decide</a:t>
            </a:r>
            <a:endParaRPr/>
          </a:p>
          <a:p>
            <a:pPr indent="-311150" lvl="0" marL="457200" rtl="0" algn="l">
              <a:spcBef>
                <a:spcPts val="0"/>
              </a:spcBef>
              <a:spcAft>
                <a:spcPts val="0"/>
              </a:spcAft>
              <a:buSzPts val="1300"/>
              <a:buChar char="●"/>
            </a:pPr>
            <a:r>
              <a:rPr lang="en"/>
              <a:t>Use SMART goals</a:t>
            </a:r>
            <a:endParaRPr/>
          </a:p>
          <a:p>
            <a:pPr indent="-311150" lvl="0" marL="457200" rtl="0" algn="l">
              <a:spcBef>
                <a:spcPts val="0"/>
              </a:spcBef>
              <a:spcAft>
                <a:spcPts val="0"/>
              </a:spcAft>
              <a:buSzPts val="1300"/>
              <a:buChar char="●"/>
            </a:pPr>
            <a:r>
              <a:rPr lang="en"/>
              <a:t>According to Lucid Content Team (2019), help motivate and engage by using visualization tools (I.e., Timeline, Process Flow Chart, KanBan Board)</a:t>
            </a:r>
            <a:endParaRPr/>
          </a:p>
        </p:txBody>
      </p:sp>
      <p:pic>
        <p:nvPicPr>
          <p:cNvPr id="226" name="Google Shape;226;p21"/>
          <p:cNvPicPr preferRelativeResize="0"/>
          <p:nvPr/>
        </p:nvPicPr>
        <p:blipFill>
          <a:blip r:embed="rId3">
            <a:alphaModFix/>
          </a:blip>
          <a:stretch>
            <a:fillRect/>
          </a:stretch>
        </p:blipFill>
        <p:spPr>
          <a:xfrm>
            <a:off x="5224225" y="1282513"/>
            <a:ext cx="3742800" cy="24801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