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1"/>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6DBB9-8D83-40DF-91BD-E39440DC1A04}" v="11" dt="2017-11-22T10:53:02.577"/>
    <p1510:client id="{A2D0501D-4D4E-491B-8AD3-90F0567F08B5}" v="12" dt="2017-11-22T10:54:25.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1828B1-EBD1-5544-986F-CD2F3B8BD7F0}" type="datetimeFigureOut">
              <a:rPr lang="en-US" smtClean="0"/>
              <a:t>1/11/2018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D46B5-98F6-B043-9EE9-987954EBAF76}" type="slidenum">
              <a:rPr lang="en-US" smtClean="0"/>
              <a:t>‹#›</a:t>
            </a:fld>
            <a:endParaRPr lang="en-US"/>
          </a:p>
        </p:txBody>
      </p:sp>
    </p:spTree>
    <p:extLst>
      <p:ext uri="{BB962C8B-B14F-4D97-AF65-F5344CB8AC3E}">
        <p14:creationId xmlns:p14="http://schemas.microsoft.com/office/powerpoint/2010/main" val="20624110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wikihow</a:t>
            </a:r>
            <a:endParaRPr lang="en-US"/>
          </a:p>
        </p:txBody>
      </p:sp>
      <p:sp>
        <p:nvSpPr>
          <p:cNvPr id="4" name="Slide Number Placeholder 3"/>
          <p:cNvSpPr>
            <a:spLocks noGrp="1"/>
          </p:cNvSpPr>
          <p:nvPr>
            <p:ph type="sldNum" sz="quarter" idx="10"/>
          </p:nvPr>
        </p:nvSpPr>
        <p:spPr/>
        <p:txBody>
          <a:bodyPr/>
          <a:lstStyle/>
          <a:p>
            <a:fld id="{0B8D46B5-98F6-B043-9EE9-987954EBAF76}" type="slidenum">
              <a:rPr lang="en-US" smtClean="0"/>
              <a:t>9</a:t>
            </a:fld>
            <a:endParaRPr lang="en-US"/>
          </a:p>
        </p:txBody>
      </p:sp>
    </p:spTree>
    <p:extLst>
      <p:ext uri="{BB962C8B-B14F-4D97-AF65-F5344CB8AC3E}">
        <p14:creationId xmlns:p14="http://schemas.microsoft.com/office/powerpoint/2010/main" val="269205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shorten to </a:t>
            </a:r>
            <a:r>
              <a:rPr lang="en-US" err="1"/>
              <a:t>Soso</a:t>
            </a:r>
            <a:r>
              <a:rPr lang="en-US"/>
              <a:t> et, al emphasizes throughout the</a:t>
            </a:r>
            <a:r>
              <a:rPr lang="en-US" baseline="0"/>
              <a:t> article generalization: a, b, c,</a:t>
            </a:r>
            <a:r>
              <a:rPr lang="mr-IN" baseline="0"/>
              <a:t>…</a:t>
            </a:r>
            <a:endParaRPr lang="en-US"/>
          </a:p>
        </p:txBody>
      </p:sp>
      <p:sp>
        <p:nvSpPr>
          <p:cNvPr id="4" name="Slide Number Placeholder 3"/>
          <p:cNvSpPr>
            <a:spLocks noGrp="1"/>
          </p:cNvSpPr>
          <p:nvPr>
            <p:ph type="sldNum" sz="quarter" idx="10"/>
          </p:nvPr>
        </p:nvSpPr>
        <p:spPr/>
        <p:txBody>
          <a:bodyPr/>
          <a:lstStyle/>
          <a:p>
            <a:fld id="{0B8D46B5-98F6-B043-9EE9-987954EBAF76}" type="slidenum">
              <a:rPr lang="en-US" smtClean="0"/>
              <a:t>13</a:t>
            </a:fld>
            <a:endParaRPr lang="en-US"/>
          </a:p>
        </p:txBody>
      </p:sp>
    </p:spTree>
    <p:extLst>
      <p:ext uri="{BB962C8B-B14F-4D97-AF65-F5344CB8AC3E}">
        <p14:creationId xmlns:p14="http://schemas.microsoft.com/office/powerpoint/2010/main" val="3582287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846CE7D5-CF57-46EF-B807-FDD0502418D4}" type="datetimeFigureOut">
              <a:rPr lang="en-US" smtClean="0"/>
              <a:t>1/11/2018</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50802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36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78556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70586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35336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6CE7D5-CF57-46EF-B807-FDD0502418D4}"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5746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6CE7D5-CF57-46EF-B807-FDD0502418D4}"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3348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37903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827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848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6027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480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0283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748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9296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9849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7323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846CE7D5-CF57-46EF-B807-FDD0502418D4}" type="datetimeFigureOut">
              <a:rPr lang="en-US" smtClean="0"/>
              <a:t>1/11/2018</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38622722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onfigurator-test.smart2it.nl/timo-test" TargetMode="External"/><Relationship Id="rId1" Type="http://schemas.openxmlformats.org/officeDocument/2006/relationships/slideLayout" Target="../slideLayouts/slideLayout5.xml"/><Relationship Id="rId5" Type="http://schemas.openxmlformats.org/officeDocument/2006/relationships/hyperlink" Target="https://www.dropbox.com/s/0oj5owgmsuq4cvs/Interviews%20Math%20Minesweeper.mp4?dl=0" TargetMode="Externa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hyperlink" Target="http://educ.utm.my/wp-content/uploads/2013/11/291.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prezi.com/58sxlhe0ntlr/prime-factorization-strategi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bin"/><Relationship Id="rId1" Type="http://schemas.openxmlformats.org/officeDocument/2006/relationships/slideLayout" Target="../slideLayouts/slideLayout9.xml"/><Relationship Id="rId4" Type="http://schemas.openxmlformats.org/officeDocument/2006/relationships/audio" Target="../media/audio1.bin"/></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B2F7123F-BDDB-4B3D-A49C-0DB5CA4439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4" name="Picture 4" descr="minesweeper.jpg">
            <a:extLst>
              <a:ext uri="{FF2B5EF4-FFF2-40B4-BE49-F238E27FC236}">
                <a16:creationId xmlns:a16="http://schemas.microsoft.com/office/drawing/2014/main" id="{55B74400-E1CA-4AD9-8CD2-49DE92D9801E}"/>
              </a:ext>
            </a:extLst>
          </p:cNvPr>
          <p:cNvPicPr>
            <a:picLocks noChangeAspect="1"/>
          </p:cNvPicPr>
          <p:nvPr/>
        </p:nvPicPr>
        <p:blipFill rotWithShape="1">
          <a:blip r:embed="rId2">
            <a:duotone>
              <a:prstClr val="black"/>
              <a:schemeClr val="tx2">
                <a:tint val="45000"/>
                <a:satMod val="400000"/>
              </a:schemeClr>
            </a:duotone>
            <a:alphaModFix amt="25000"/>
            <a:extLst/>
          </a:blip>
          <a:srcRect l="3528" r="7052" b="1"/>
          <a:stretch/>
        </p:blipFill>
        <p:spPr>
          <a:xfrm>
            <a:off x="485775" y="484967"/>
            <a:ext cx="11243734" cy="5909733"/>
          </a:xfrm>
          <a:prstGeom prst="rect">
            <a:avLst/>
          </a:prstGeom>
        </p:spPr>
      </p:pic>
      <p:sp>
        <p:nvSpPr>
          <p:cNvPr id="11" name="Rectangle 10">
            <a:extLst>
              <a:ext uri="{FF2B5EF4-FFF2-40B4-BE49-F238E27FC236}">
                <a16:creationId xmlns:a16="http://schemas.microsoft.com/office/drawing/2014/main" id="{DD592B83-3798-4537-9299-ECA40D7590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Date Placeholder 3">
            <a:extLst>
              <a:ext uri="{FF2B5EF4-FFF2-40B4-BE49-F238E27FC236}">
                <a16:creationId xmlns:a16="http://schemas.microsoft.com/office/drawing/2014/main" id="{E6706D8A-B9DC-4D79-81FD-B9719261D380}"/>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50938" y="6394061"/>
            <a:ext cx="990599" cy="304799"/>
          </a:xfrm>
          <a:prstGeom prst="rect">
            <a:avLst/>
          </a:prstGeom>
        </p:spPr>
        <p:txBody>
          <a:bodyPr vert="horz" lIns="91440" tIns="45720" rIns="91440" bIns="45720" rtlCol="0" anchor="t"/>
          <a:lstStyle>
            <a:defPPr>
              <a:defRPr lang="en-US"/>
            </a:defPPr>
            <a:lvl1pPr marL="0" algn="l" defTabSz="914400" rtl="0" eaLnBrk="1" latinLnBrk="0" hangingPunct="1">
              <a:defRPr sz="10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solidFill>
                <a:schemeClr val="accent1"/>
              </a:solidFill>
            </a:endParaRPr>
          </a:p>
        </p:txBody>
      </p:sp>
      <p:sp>
        <p:nvSpPr>
          <p:cNvPr id="15" name="Footer Placeholder 4">
            <a:extLst>
              <a:ext uri="{FF2B5EF4-FFF2-40B4-BE49-F238E27FC236}">
                <a16:creationId xmlns:a16="http://schemas.microsoft.com/office/drawing/2014/main" id="{CDA82A80-E6FF-4DFB-979C-210DD5539AA9}"/>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358" y="6391838"/>
            <a:ext cx="3859795" cy="304801"/>
          </a:xfrm>
          <a:prstGeom prst="rect">
            <a:avLst/>
          </a:prstGeom>
        </p:spPr>
        <p:txBody>
          <a:bodyPr vert="horz" lIns="91440" tIns="45720" rIns="91440" bIns="45720" rtlCol="0" anchor="b"/>
          <a:lstStyle>
            <a:defPPr>
              <a:defRPr lang="en-US"/>
            </a:defPPr>
            <a:lvl1pPr marL="0" algn="l" defTabSz="914400" rtl="0" eaLnBrk="1" latinLnBrk="0" hangingPunct="1">
              <a:defRPr sz="10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solidFill>
                <a:schemeClr val="accent1"/>
              </a:solidFill>
            </a:endParaRPr>
          </a:p>
        </p:txBody>
      </p:sp>
      <p:sp>
        <p:nvSpPr>
          <p:cNvPr id="2" name="Title 1"/>
          <p:cNvSpPr>
            <a:spLocks noGrp="1"/>
          </p:cNvSpPr>
          <p:nvPr>
            <p:ph type="ctrTitle"/>
          </p:nvPr>
        </p:nvSpPr>
        <p:spPr>
          <a:xfrm>
            <a:off x="1154954" y="1476375"/>
            <a:ext cx="8827245" cy="2677648"/>
          </a:xfrm>
        </p:spPr>
        <p:txBody>
          <a:bodyPr>
            <a:normAutofit/>
          </a:bodyPr>
          <a:lstStyle/>
          <a:p>
            <a:r>
              <a:rPr lang="en-US">
                <a:solidFill>
                  <a:srgbClr val="ACD433"/>
                </a:solidFill>
                <a:latin typeface="Verdana"/>
                <a:ea typeface="Verdana"/>
                <a:cs typeface="Verdana"/>
              </a:rPr>
              <a:t>Math Minesweeper</a:t>
            </a:r>
            <a:r>
              <a:rPr lang="en-US">
                <a:solidFill>
                  <a:srgbClr val="ACD433"/>
                </a:solidFill>
              </a:rPr>
              <a:t>:</a:t>
            </a:r>
            <a:br>
              <a:rPr lang="en-US">
                <a:solidFill>
                  <a:schemeClr val="tx1"/>
                </a:solidFill>
              </a:rPr>
            </a:br>
            <a:r>
              <a:rPr lang="en-US" sz="4400"/>
              <a:t>Identifying Prime Numbers</a:t>
            </a:r>
          </a:p>
        </p:txBody>
      </p:sp>
      <p:sp>
        <p:nvSpPr>
          <p:cNvPr id="3" name="Subtitle 2"/>
          <p:cNvSpPr>
            <a:spLocks noGrp="1"/>
          </p:cNvSpPr>
          <p:nvPr>
            <p:ph type="subTitle" idx="1"/>
          </p:nvPr>
        </p:nvSpPr>
        <p:spPr>
          <a:xfrm>
            <a:off x="1154954" y="4777380"/>
            <a:ext cx="8827245" cy="861420"/>
          </a:xfrm>
        </p:spPr>
        <p:txBody>
          <a:bodyPr>
            <a:normAutofit/>
          </a:bodyPr>
          <a:lstStyle/>
          <a:p>
            <a:r>
              <a:rPr lang="en-US"/>
              <a:t>Chelsie Hill, </a:t>
            </a:r>
            <a:r>
              <a:rPr lang="en-US" err="1"/>
              <a:t>hannah</a:t>
            </a:r>
            <a:r>
              <a:rPr lang="en-US"/>
              <a:t> Taylor, Asha Parkinson Tee, </a:t>
            </a:r>
            <a:r>
              <a:rPr lang="en-US" err="1"/>
              <a:t>Lieke</a:t>
            </a:r>
            <a:r>
              <a:rPr lang="en-US"/>
              <a:t> </a:t>
            </a:r>
            <a:r>
              <a:rPr lang="en-US" err="1"/>
              <a:t>Wolbers</a:t>
            </a:r>
          </a:p>
          <a:p>
            <a:r>
              <a:rPr lang="en-US"/>
              <a:t>November 23, 2017 </a:t>
            </a:r>
            <a:r>
              <a:rPr lang="en-US" err="1"/>
              <a:t>Stenden</a:t>
            </a:r>
            <a:r>
              <a:rPr lang="en-US"/>
              <a:t> </a:t>
            </a:r>
            <a:r>
              <a:rPr lang="en-US" err="1"/>
              <a:t>Iteps</a:t>
            </a:r>
            <a:r>
              <a:rPr lang="en-US"/>
              <a:t> M1</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1144-9FC2-4241-849B-26472A56EEDA}"/>
              </a:ext>
            </a:extLst>
          </p:cNvPr>
          <p:cNvSpPr>
            <a:spLocks noGrp="1"/>
          </p:cNvSpPr>
          <p:nvPr>
            <p:ph type="title"/>
          </p:nvPr>
        </p:nvSpPr>
        <p:spPr/>
        <p:txBody>
          <a:bodyPr/>
          <a:lstStyle/>
          <a:p>
            <a:r>
              <a:rPr lang="en-US"/>
              <a:t>The Rules</a:t>
            </a:r>
          </a:p>
        </p:txBody>
      </p:sp>
      <p:sp>
        <p:nvSpPr>
          <p:cNvPr id="3" name="Text Placeholder 2">
            <a:extLst>
              <a:ext uri="{FF2B5EF4-FFF2-40B4-BE49-F238E27FC236}">
                <a16:creationId xmlns:a16="http://schemas.microsoft.com/office/drawing/2014/main" id="{98592ADA-5BB9-4456-9438-6D93F6CA7AA1}"/>
              </a:ext>
            </a:extLst>
          </p:cNvPr>
          <p:cNvSpPr>
            <a:spLocks noGrp="1"/>
          </p:cNvSpPr>
          <p:nvPr>
            <p:ph type="body" idx="1"/>
          </p:nvPr>
        </p:nvSpPr>
        <p:spPr/>
        <p:txBody>
          <a:bodyPr/>
          <a:lstStyle/>
          <a:p>
            <a:pPr algn="ctr"/>
            <a:r>
              <a:rPr lang="en-US" sz="3200"/>
              <a:t>1 </a:t>
            </a:r>
          </a:p>
        </p:txBody>
      </p:sp>
      <p:pic>
        <p:nvPicPr>
          <p:cNvPr id="12" name="Picture 12" descr="Screen Shot 2017-11-06 at 22.33.11.png">
            <a:extLst>
              <a:ext uri="{FF2B5EF4-FFF2-40B4-BE49-F238E27FC236}">
                <a16:creationId xmlns:a16="http://schemas.microsoft.com/office/drawing/2014/main" id="{E6B5EA4B-7559-47BB-A45A-56B545E4C8AE}"/>
              </a:ext>
            </a:extLst>
          </p:cNvPr>
          <p:cNvPicPr>
            <a:picLocks noGrp="1" noChangeAspect="1"/>
          </p:cNvPicPr>
          <p:nvPr>
            <p:ph type="pic" idx="15"/>
          </p:nvPr>
        </p:nvPicPr>
        <p:blipFill rotWithShape="1">
          <a:blip r:embed="rId2"/>
          <a:srcRect t="2711" b="2711"/>
          <a:stretch/>
        </p:blipFill>
        <p:spPr>
          <a:prstGeom prst="rect">
            <a:avLst/>
          </a:prstGeom>
        </p:spPr>
      </p:pic>
      <p:sp>
        <p:nvSpPr>
          <p:cNvPr id="5" name="Text Placeholder 4">
            <a:extLst>
              <a:ext uri="{FF2B5EF4-FFF2-40B4-BE49-F238E27FC236}">
                <a16:creationId xmlns:a16="http://schemas.microsoft.com/office/drawing/2014/main" id="{E5F4D56B-C4AD-41EB-A73E-BD4F8178A4F1}"/>
              </a:ext>
            </a:extLst>
          </p:cNvPr>
          <p:cNvSpPr>
            <a:spLocks noGrp="1"/>
          </p:cNvSpPr>
          <p:nvPr>
            <p:ph type="body" sz="half" idx="18"/>
          </p:nvPr>
        </p:nvSpPr>
        <p:spPr/>
        <p:txBody>
          <a:bodyPr/>
          <a:lstStyle/>
          <a:p>
            <a:pPr algn="ctr"/>
            <a:r>
              <a:rPr lang="en-US"/>
              <a:t>One bomb touching the square.</a:t>
            </a:r>
          </a:p>
        </p:txBody>
      </p:sp>
      <p:sp>
        <p:nvSpPr>
          <p:cNvPr id="6" name="Text Placeholder 5">
            <a:extLst>
              <a:ext uri="{FF2B5EF4-FFF2-40B4-BE49-F238E27FC236}">
                <a16:creationId xmlns:a16="http://schemas.microsoft.com/office/drawing/2014/main" id="{984F681E-4CD8-462A-ADA0-A8CE255AFF58}"/>
              </a:ext>
            </a:extLst>
          </p:cNvPr>
          <p:cNvSpPr>
            <a:spLocks noGrp="1"/>
          </p:cNvSpPr>
          <p:nvPr>
            <p:ph type="body" sz="quarter" idx="3"/>
          </p:nvPr>
        </p:nvSpPr>
        <p:spPr/>
        <p:txBody>
          <a:bodyPr/>
          <a:lstStyle/>
          <a:p>
            <a:pPr algn="ctr"/>
            <a:r>
              <a:rPr lang="en-US"/>
              <a:t>Composite Number</a:t>
            </a:r>
          </a:p>
        </p:txBody>
      </p:sp>
      <p:pic>
        <p:nvPicPr>
          <p:cNvPr id="14" name="Picture 14" descr="Screen Shot 2017-11-06 at 22.33.25.png">
            <a:extLst>
              <a:ext uri="{FF2B5EF4-FFF2-40B4-BE49-F238E27FC236}">
                <a16:creationId xmlns:a16="http://schemas.microsoft.com/office/drawing/2014/main" id="{6930ECD1-386C-47A1-AEAA-866343B0F47F}"/>
              </a:ext>
            </a:extLst>
          </p:cNvPr>
          <p:cNvPicPr>
            <a:picLocks noGrp="1" noChangeAspect="1"/>
          </p:cNvPicPr>
          <p:nvPr>
            <p:ph type="pic" idx="21"/>
          </p:nvPr>
        </p:nvPicPr>
        <p:blipFill rotWithShape="1">
          <a:blip r:embed="rId3"/>
          <a:srcRect l="541" t="5327" r="-3356" b="2132"/>
          <a:stretch/>
        </p:blipFill>
        <p:spPr>
          <a:xfrm>
            <a:off x="4906733" y="2228850"/>
            <a:ext cx="2373397" cy="2115949"/>
          </a:xfrm>
          <a:prstGeom prst="rect">
            <a:avLst/>
          </a:prstGeom>
        </p:spPr>
      </p:pic>
      <p:sp>
        <p:nvSpPr>
          <p:cNvPr id="8" name="Text Placeholder 7">
            <a:extLst>
              <a:ext uri="{FF2B5EF4-FFF2-40B4-BE49-F238E27FC236}">
                <a16:creationId xmlns:a16="http://schemas.microsoft.com/office/drawing/2014/main" id="{EB807CCC-3720-4B96-84BE-A5D5ADF18E0B}"/>
              </a:ext>
            </a:extLst>
          </p:cNvPr>
          <p:cNvSpPr>
            <a:spLocks noGrp="1"/>
          </p:cNvSpPr>
          <p:nvPr>
            <p:ph type="body" sz="half" idx="19"/>
          </p:nvPr>
        </p:nvSpPr>
        <p:spPr/>
        <p:txBody>
          <a:bodyPr/>
          <a:lstStyle/>
          <a:p>
            <a:pPr algn="ctr"/>
            <a:r>
              <a:rPr lang="en-US"/>
              <a:t>(Lowest prime factor of #) bombs touching the square.</a:t>
            </a:r>
          </a:p>
        </p:txBody>
      </p:sp>
      <p:sp>
        <p:nvSpPr>
          <p:cNvPr id="9" name="Text Placeholder 8">
            <a:extLst>
              <a:ext uri="{FF2B5EF4-FFF2-40B4-BE49-F238E27FC236}">
                <a16:creationId xmlns:a16="http://schemas.microsoft.com/office/drawing/2014/main" id="{6B27353D-2677-457F-BB3F-C17A188E88E9}"/>
              </a:ext>
            </a:extLst>
          </p:cNvPr>
          <p:cNvSpPr>
            <a:spLocks noGrp="1"/>
          </p:cNvSpPr>
          <p:nvPr>
            <p:ph type="body" sz="quarter" idx="13"/>
          </p:nvPr>
        </p:nvSpPr>
        <p:spPr/>
        <p:txBody>
          <a:bodyPr/>
          <a:lstStyle/>
          <a:p>
            <a:pPr algn="ctr"/>
            <a:r>
              <a:rPr lang="en-US"/>
              <a:t>Prime Number</a:t>
            </a:r>
          </a:p>
        </p:txBody>
      </p:sp>
      <p:pic>
        <p:nvPicPr>
          <p:cNvPr id="16" name="Picture 16" descr="Screen Shot 2017-11-06 at 22.33.34.png">
            <a:extLst>
              <a:ext uri="{FF2B5EF4-FFF2-40B4-BE49-F238E27FC236}">
                <a16:creationId xmlns:a16="http://schemas.microsoft.com/office/drawing/2014/main" id="{13B267E0-77ED-4E9C-A907-4FB4D4B3E314}"/>
              </a:ext>
            </a:extLst>
          </p:cNvPr>
          <p:cNvPicPr>
            <a:picLocks noGrp="1" noChangeAspect="1"/>
          </p:cNvPicPr>
          <p:nvPr>
            <p:ph type="pic" idx="22"/>
          </p:nvPr>
        </p:nvPicPr>
        <p:blipFill rotWithShape="1">
          <a:blip r:embed="rId4"/>
          <a:srcRect t="184" b="3515"/>
          <a:stretch/>
        </p:blipFill>
        <p:spPr>
          <a:xfrm>
            <a:off x="8163032" y="2391553"/>
            <a:ext cx="2691242" cy="1942545"/>
          </a:xfrm>
          <a:prstGeom prst="rect">
            <a:avLst/>
          </a:prstGeom>
        </p:spPr>
      </p:pic>
      <p:sp>
        <p:nvSpPr>
          <p:cNvPr id="11" name="Text Placeholder 10">
            <a:extLst>
              <a:ext uri="{FF2B5EF4-FFF2-40B4-BE49-F238E27FC236}">
                <a16:creationId xmlns:a16="http://schemas.microsoft.com/office/drawing/2014/main" id="{D2CE1EBD-176B-4B65-AEDB-96FBFD85BB0E}"/>
              </a:ext>
            </a:extLst>
          </p:cNvPr>
          <p:cNvSpPr>
            <a:spLocks noGrp="1"/>
          </p:cNvSpPr>
          <p:nvPr>
            <p:ph type="body" sz="half" idx="20"/>
          </p:nvPr>
        </p:nvSpPr>
        <p:spPr/>
        <p:txBody>
          <a:bodyPr/>
          <a:lstStyle/>
          <a:p>
            <a:pPr algn="ctr"/>
            <a:r>
              <a:rPr lang="en-US"/>
              <a:t>No bombs touching the square.</a:t>
            </a:r>
          </a:p>
        </p:txBody>
      </p:sp>
    </p:spTree>
    <p:extLst>
      <p:ext uri="{BB962C8B-B14F-4D97-AF65-F5344CB8AC3E}">
        <p14:creationId xmlns:p14="http://schemas.microsoft.com/office/powerpoint/2010/main" val="265049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Justification</a:t>
            </a:r>
          </a:p>
        </p:txBody>
      </p:sp>
      <p:sp>
        <p:nvSpPr>
          <p:cNvPr id="3" name="Text Placeholder 2"/>
          <p:cNvSpPr>
            <a:spLocks noGrp="1"/>
          </p:cNvSpPr>
          <p:nvPr>
            <p:ph type="body" idx="1"/>
          </p:nvPr>
        </p:nvSpPr>
        <p:spPr/>
        <p:txBody>
          <a:bodyPr/>
          <a:lstStyle/>
          <a:p>
            <a:r>
              <a:rPr lang="en-US"/>
              <a:t>Math Fact Fluency</a:t>
            </a:r>
          </a:p>
        </p:txBody>
      </p:sp>
      <p:pic>
        <p:nvPicPr>
          <p:cNvPr id="12" name="Picture Placeholder 11" descr="Screen Shot 2017-11-07 at 11.07.01.png"/>
          <p:cNvPicPr>
            <a:picLocks noGrp="1" noChangeAspect="1"/>
          </p:cNvPicPr>
          <p:nvPr>
            <p:ph type="pic" idx="15"/>
          </p:nvPr>
        </p:nvPicPr>
        <p:blipFill rotWithShape="1">
          <a:blip r:embed="rId2">
            <a:extLst>
              <a:ext uri="{28A0092B-C50C-407E-A947-70E740481C1C}">
                <a14:useLocalDpi xmlns:a14="http://schemas.microsoft.com/office/drawing/2010/main" val="0"/>
              </a:ext>
            </a:extLst>
          </a:blip>
          <a:srcRect t="1256" b="19037"/>
          <a:stretch/>
        </p:blipFill>
        <p:spPr>
          <a:xfrm>
            <a:off x="1335088" y="2349500"/>
            <a:ext cx="2690812" cy="2049463"/>
          </a:xfrm>
        </p:spPr>
      </p:pic>
      <p:sp>
        <p:nvSpPr>
          <p:cNvPr id="5" name="Text Placeholder 4"/>
          <p:cNvSpPr>
            <a:spLocks noGrp="1"/>
          </p:cNvSpPr>
          <p:nvPr>
            <p:ph type="body" sz="half" idx="18"/>
          </p:nvPr>
        </p:nvSpPr>
        <p:spPr/>
        <p:txBody>
          <a:bodyPr/>
          <a:lstStyle/>
          <a:p>
            <a:pPr algn="ctr"/>
            <a:r>
              <a:rPr lang="en-US"/>
              <a:t>Rehearsal of Math Facts &amp; Advantages of Computer Based Practice</a:t>
            </a:r>
          </a:p>
        </p:txBody>
      </p:sp>
      <p:sp>
        <p:nvSpPr>
          <p:cNvPr id="6" name="Text Placeholder 5"/>
          <p:cNvSpPr>
            <a:spLocks noGrp="1"/>
          </p:cNvSpPr>
          <p:nvPr>
            <p:ph type="body" sz="quarter" idx="3"/>
          </p:nvPr>
        </p:nvSpPr>
        <p:spPr>
          <a:xfrm>
            <a:off x="4419600" y="4532846"/>
            <a:ext cx="3454399" cy="651156"/>
          </a:xfrm>
        </p:spPr>
        <p:txBody>
          <a:bodyPr/>
          <a:lstStyle/>
          <a:p>
            <a:pPr algn="ctr"/>
            <a:r>
              <a:rPr lang="en-US"/>
              <a:t>Identifying &amp; Generalizing Patterns</a:t>
            </a:r>
          </a:p>
        </p:txBody>
      </p:sp>
      <p:pic>
        <p:nvPicPr>
          <p:cNvPr id="13" name="Picture Placeholder 12" descr="Screen Shot 2017-11-07 at 11.09.56.png"/>
          <p:cNvPicPr>
            <a:picLocks noGrp="1" noChangeAspect="1"/>
          </p:cNvPicPr>
          <p:nvPr>
            <p:ph type="pic" idx="21"/>
          </p:nvPr>
        </p:nvPicPr>
        <p:blipFill rotWithShape="1">
          <a:blip r:embed="rId3">
            <a:extLst>
              <a:ext uri="{28A0092B-C50C-407E-A947-70E740481C1C}">
                <a14:useLocalDpi xmlns:a14="http://schemas.microsoft.com/office/drawing/2010/main" val="0"/>
              </a:ext>
            </a:extLst>
          </a:blip>
          <a:srcRect t="5015" b="6841"/>
          <a:stretch/>
        </p:blipFill>
        <p:spPr>
          <a:xfrm>
            <a:off x="4748463" y="2362200"/>
            <a:ext cx="2691241" cy="2032000"/>
          </a:xfrm>
        </p:spPr>
      </p:pic>
      <p:sp>
        <p:nvSpPr>
          <p:cNvPr id="8" name="Text Placeholder 7"/>
          <p:cNvSpPr>
            <a:spLocks noGrp="1"/>
          </p:cNvSpPr>
          <p:nvPr>
            <p:ph type="body" sz="half" idx="19"/>
          </p:nvPr>
        </p:nvSpPr>
        <p:spPr/>
        <p:txBody>
          <a:bodyPr/>
          <a:lstStyle/>
          <a:p>
            <a:pPr algn="ctr"/>
            <a:r>
              <a:rPr lang="en-US"/>
              <a:t>Sieve of Eratosthenes</a:t>
            </a:r>
          </a:p>
        </p:txBody>
      </p:sp>
      <p:sp>
        <p:nvSpPr>
          <p:cNvPr id="9" name="Text Placeholder 8"/>
          <p:cNvSpPr>
            <a:spLocks noGrp="1"/>
          </p:cNvSpPr>
          <p:nvPr>
            <p:ph type="body" sz="quarter" idx="13"/>
          </p:nvPr>
        </p:nvSpPr>
        <p:spPr/>
        <p:txBody>
          <a:bodyPr/>
          <a:lstStyle/>
          <a:p>
            <a:pPr algn="ctr"/>
            <a:r>
              <a:rPr lang="en-US"/>
              <a:t>Didactical Evidence</a:t>
            </a:r>
          </a:p>
        </p:txBody>
      </p:sp>
      <p:pic>
        <p:nvPicPr>
          <p:cNvPr id="14" name="Picture Placeholder 13" descr="Screen Shot 2017-11-07 at 11.14.14.png"/>
          <p:cNvPicPr>
            <a:picLocks noGrp="1" noChangeAspect="1"/>
          </p:cNvPicPr>
          <p:nvPr>
            <p:ph type="pic" idx="22"/>
          </p:nvPr>
        </p:nvPicPr>
        <p:blipFill rotWithShape="1">
          <a:blip r:embed="rId4">
            <a:extLst>
              <a:ext uri="{28A0092B-C50C-407E-A947-70E740481C1C}">
                <a14:useLocalDpi xmlns:a14="http://schemas.microsoft.com/office/drawing/2010/main" val="0"/>
              </a:ext>
            </a:extLst>
          </a:blip>
          <a:srcRect l="-919" r="2210"/>
          <a:stretch/>
        </p:blipFill>
        <p:spPr>
          <a:xfrm>
            <a:off x="8420099" y="1993900"/>
            <a:ext cx="2057401" cy="2387264"/>
          </a:xfrm>
        </p:spPr>
      </p:pic>
      <p:sp>
        <p:nvSpPr>
          <p:cNvPr id="11" name="Text Placeholder 10"/>
          <p:cNvSpPr>
            <a:spLocks noGrp="1"/>
          </p:cNvSpPr>
          <p:nvPr>
            <p:ph type="body" sz="half" idx="20"/>
          </p:nvPr>
        </p:nvSpPr>
        <p:spPr/>
        <p:txBody>
          <a:bodyPr/>
          <a:lstStyle/>
          <a:p>
            <a:pPr algn="ctr"/>
            <a:r>
              <a:rPr lang="en-US"/>
              <a:t>British National Curriculum</a:t>
            </a:r>
          </a:p>
        </p:txBody>
      </p:sp>
    </p:spTree>
    <p:extLst>
      <p:ext uri="{BB962C8B-B14F-4D97-AF65-F5344CB8AC3E}">
        <p14:creationId xmlns:p14="http://schemas.microsoft.com/office/powerpoint/2010/main" val="416197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433" y="699348"/>
            <a:ext cx="8761413" cy="706964"/>
          </a:xfrm>
        </p:spPr>
        <p:txBody>
          <a:bodyPr/>
          <a:lstStyle/>
          <a:p>
            <a:r>
              <a:rPr lang="en-US"/>
              <a:t>Math Fact Fluency </a:t>
            </a:r>
          </a:p>
        </p:txBody>
      </p:sp>
      <p:sp>
        <p:nvSpPr>
          <p:cNvPr id="3" name="Content Placeholder 2"/>
          <p:cNvSpPr>
            <a:spLocks noGrp="1"/>
          </p:cNvSpPr>
          <p:nvPr>
            <p:ph sz="half" idx="1"/>
          </p:nvPr>
        </p:nvSpPr>
        <p:spPr>
          <a:xfrm>
            <a:off x="406400" y="2451100"/>
            <a:ext cx="5980112" cy="4335780"/>
          </a:xfrm>
        </p:spPr>
        <p:txBody>
          <a:bodyPr>
            <a:normAutofit fontScale="85000" lnSpcReduction="10000"/>
          </a:bodyPr>
          <a:lstStyle/>
          <a:p>
            <a:r>
              <a:rPr lang="en-US"/>
              <a:t>Research supports the connection between </a:t>
            </a:r>
          </a:p>
          <a:p>
            <a:pPr lvl="1"/>
            <a:r>
              <a:rPr lang="en-US"/>
              <a:t>Math fact rehearsal</a:t>
            </a:r>
          </a:p>
          <a:p>
            <a:pPr lvl="1"/>
            <a:r>
              <a:rPr lang="en-US"/>
              <a:t>Increased retention</a:t>
            </a:r>
          </a:p>
          <a:p>
            <a:pPr lvl="1"/>
            <a:r>
              <a:rPr lang="en-US"/>
              <a:t>Generalization** </a:t>
            </a:r>
          </a:p>
          <a:p>
            <a:r>
              <a:rPr lang="en-US"/>
              <a:t>Practice activities led to large effects for students struggling with mathematics, including those with learning disabilities (Nelson, et. Al, p. 660)  </a:t>
            </a:r>
          </a:p>
          <a:p>
            <a:r>
              <a:rPr lang="en-US"/>
              <a:t>For math fact rehearsal to be effective </a:t>
            </a:r>
            <a:r>
              <a:rPr lang="en-US">
                <a:latin typeface="Wingdings"/>
                <a:ea typeface="Wingdings"/>
                <a:cs typeface="Wingdings"/>
                <a:sym typeface="Wingdings"/>
              </a:rPr>
              <a:t></a:t>
            </a:r>
            <a:r>
              <a:rPr lang="en-US"/>
              <a:t> it should include:</a:t>
            </a:r>
          </a:p>
          <a:p>
            <a:pPr lvl="1"/>
            <a:r>
              <a:rPr lang="en-US"/>
              <a:t>Materials at an appropriate level</a:t>
            </a:r>
          </a:p>
          <a:p>
            <a:pPr lvl="1"/>
            <a:r>
              <a:rPr lang="en-US"/>
              <a:t>Practice opportunities that incorporate modeling, feedback, timed practice, self-management, and reinforcement (Nelson, et. Al, p. 660)  </a:t>
            </a:r>
          </a:p>
          <a:p>
            <a:r>
              <a:rPr lang="en-US"/>
              <a:t>“Intervention listed above</a:t>
            </a:r>
            <a:r>
              <a:rPr lang="mr-IN"/>
              <a:t>…</a:t>
            </a:r>
            <a:r>
              <a:rPr lang="en-US"/>
              <a:t>.not easily achieved” Nelson, et. Al, p. 660) </a:t>
            </a:r>
          </a:p>
        </p:txBody>
      </p:sp>
      <p:sp>
        <p:nvSpPr>
          <p:cNvPr id="4" name="Content Placeholder 3"/>
          <p:cNvSpPr>
            <a:spLocks noGrp="1"/>
          </p:cNvSpPr>
          <p:nvPr>
            <p:ph sz="half" idx="2"/>
          </p:nvPr>
        </p:nvSpPr>
        <p:spPr>
          <a:xfrm>
            <a:off x="6352429" y="2476500"/>
            <a:ext cx="5839571" cy="4216400"/>
          </a:xfrm>
        </p:spPr>
        <p:txBody>
          <a:bodyPr>
            <a:normAutofit fontScale="85000" lnSpcReduction="10000"/>
          </a:bodyPr>
          <a:lstStyle/>
          <a:p>
            <a:r>
              <a:rPr lang="en-US"/>
              <a:t>Technology-based instructional programs</a:t>
            </a:r>
          </a:p>
          <a:p>
            <a:pPr lvl="1"/>
            <a:r>
              <a:rPr lang="en-US"/>
              <a:t>“Shown to be effective and efficient methods to improve the fluency”</a:t>
            </a:r>
          </a:p>
          <a:p>
            <a:pPr lvl="1"/>
            <a:r>
              <a:rPr lang="en-US"/>
              <a:t>“Students can recall basic math facts because they allow for individualized practice, modeling, frequent administrations, and brief, timed practice” (Nelson, et. Al, p. 660)</a:t>
            </a:r>
          </a:p>
          <a:p>
            <a:r>
              <a:rPr lang="en-US"/>
              <a:t>Taking into consideration the students’ skill level and providing</a:t>
            </a:r>
          </a:p>
          <a:p>
            <a:pPr lvl="1"/>
            <a:r>
              <a:rPr lang="en-US"/>
              <a:t>appropriate levels of practice</a:t>
            </a:r>
          </a:p>
          <a:p>
            <a:pPr lvl="1"/>
            <a:r>
              <a:rPr lang="en-US"/>
              <a:t>practice materials  </a:t>
            </a:r>
          </a:p>
          <a:p>
            <a:pPr marL="0" indent="0">
              <a:buNone/>
            </a:pPr>
            <a:r>
              <a:rPr lang="en-US"/>
              <a:t>	Is associated with an increase in students’ 	achievement (Nelson, et. Al, p. 666)</a:t>
            </a:r>
          </a:p>
          <a:p>
            <a:pPr marL="0" indent="0">
              <a:buNone/>
            </a:pPr>
            <a:endParaRPr lang="en-US"/>
          </a:p>
        </p:txBody>
      </p:sp>
      <p:sp>
        <p:nvSpPr>
          <p:cNvPr id="5" name="TextBox 4"/>
          <p:cNvSpPr txBox="1"/>
          <p:nvPr/>
        </p:nvSpPr>
        <p:spPr>
          <a:xfrm>
            <a:off x="5100320" y="772160"/>
            <a:ext cx="5303520" cy="1477328"/>
          </a:xfrm>
          <a:prstGeom prst="rect">
            <a:avLst/>
          </a:prstGeom>
          <a:noFill/>
        </p:spPr>
        <p:txBody>
          <a:bodyPr wrap="square" rtlCol="0">
            <a:spAutoFit/>
          </a:bodyPr>
          <a:lstStyle/>
          <a:p>
            <a:pPr algn="just"/>
            <a:r>
              <a:rPr lang="en-US">
                <a:solidFill>
                  <a:schemeClr val="accent1"/>
                </a:solidFill>
              </a:rPr>
              <a:t>“Recent technology-enhanced programs may open the door for educators to provide students with [the services they need,] without exhausting school resources."  -p. 666</a:t>
            </a:r>
          </a:p>
          <a:p>
            <a:endParaRPr lang="en-US"/>
          </a:p>
        </p:txBody>
      </p:sp>
    </p:spTree>
    <p:extLst>
      <p:ext uri="{BB962C8B-B14F-4D97-AF65-F5344CB8AC3E}">
        <p14:creationId xmlns:p14="http://schemas.microsoft.com/office/powerpoint/2010/main" val="93044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656" y="-266700"/>
            <a:ext cx="4953744" cy="2283824"/>
          </a:xfrm>
        </p:spPr>
        <p:txBody>
          <a:bodyPr/>
          <a:lstStyle/>
          <a:p>
            <a:pPr algn="ctr"/>
            <a:r>
              <a:rPr lang="en-US" sz="2400"/>
              <a:t>Identifying &amp; Generalizing Patterns</a:t>
            </a:r>
          </a:p>
        </p:txBody>
      </p:sp>
      <p:sp>
        <p:nvSpPr>
          <p:cNvPr id="3" name="Text Placeholder 2"/>
          <p:cNvSpPr>
            <a:spLocks noGrp="1"/>
          </p:cNvSpPr>
          <p:nvPr>
            <p:ph type="body" idx="1"/>
          </p:nvPr>
        </p:nvSpPr>
        <p:spPr>
          <a:xfrm>
            <a:off x="6793958" y="1394944"/>
            <a:ext cx="5017042" cy="4574056"/>
          </a:xfrm>
        </p:spPr>
        <p:txBody>
          <a:bodyPr>
            <a:normAutofit/>
          </a:bodyPr>
          <a:lstStyle/>
          <a:p>
            <a:pPr marL="342900" indent="-342900">
              <a:buFont typeface="Wingdings" charset="2"/>
              <a:buChar char="u"/>
            </a:pPr>
            <a:r>
              <a:rPr lang="en-US" sz="1800" cap="none">
                <a:solidFill>
                  <a:schemeClr val="tx1"/>
                </a:solidFill>
              </a:rPr>
              <a:t>“[A child’s] ability to continue a pattern comes well before the ability to describe the general term."</a:t>
            </a:r>
            <a:r>
              <a:rPr lang="en-US" sz="1800">
                <a:solidFill>
                  <a:schemeClr val="tx1"/>
                </a:solidFill>
              </a:rPr>
              <a:t> </a:t>
            </a:r>
          </a:p>
          <a:p>
            <a:pPr marL="342900" indent="-342900">
              <a:buFont typeface="Wingdings" charset="2"/>
              <a:buChar char="u"/>
            </a:pPr>
            <a:r>
              <a:rPr lang="en-US" sz="1800" cap="none">
                <a:solidFill>
                  <a:schemeClr val="tx1"/>
                </a:solidFill>
              </a:rPr>
              <a:t>3 kinds of generalization: </a:t>
            </a:r>
          </a:p>
          <a:p>
            <a:pPr marL="800100" lvl="1" indent="-342900">
              <a:buFont typeface="Wingdings" charset="2"/>
              <a:buChar char="u"/>
            </a:pPr>
            <a:r>
              <a:rPr lang="en-US" sz="1600" b="1">
                <a:solidFill>
                  <a:schemeClr val="tx1"/>
                </a:solidFill>
              </a:rPr>
              <a:t>E</a:t>
            </a:r>
            <a:r>
              <a:rPr lang="en-US" sz="1600" b="1" cap="none">
                <a:solidFill>
                  <a:schemeClr val="tx1"/>
                </a:solidFill>
              </a:rPr>
              <a:t>xpansive</a:t>
            </a:r>
            <a:r>
              <a:rPr lang="en-US" sz="1600" b="1">
                <a:solidFill>
                  <a:schemeClr val="tx1"/>
                </a:solidFill>
              </a:rPr>
              <a:t>: </a:t>
            </a:r>
            <a:r>
              <a:rPr lang="en-US" sz="1600" cap="none">
                <a:solidFill>
                  <a:schemeClr val="tx1"/>
                </a:solidFill>
              </a:rPr>
              <a:t>where the applicability range of an existing schema is expanded, without reconstructing the schema</a:t>
            </a:r>
          </a:p>
          <a:p>
            <a:pPr marL="800100" lvl="1" indent="-342900">
              <a:buFont typeface="Wingdings" charset="2"/>
              <a:buChar char="u"/>
            </a:pPr>
            <a:r>
              <a:rPr lang="en-US" sz="1600" b="1">
                <a:solidFill>
                  <a:schemeClr val="tx1"/>
                </a:solidFill>
              </a:rPr>
              <a:t>R</a:t>
            </a:r>
            <a:r>
              <a:rPr lang="en-US" sz="1600" b="1" cap="none">
                <a:solidFill>
                  <a:schemeClr val="tx1"/>
                </a:solidFill>
              </a:rPr>
              <a:t>econstructive</a:t>
            </a:r>
            <a:r>
              <a:rPr lang="en-US" sz="1600" b="1">
                <a:solidFill>
                  <a:schemeClr val="tx1"/>
                </a:solidFill>
              </a:rPr>
              <a:t>:</a:t>
            </a:r>
            <a:r>
              <a:rPr lang="en-US" sz="1600" b="1" cap="none">
                <a:solidFill>
                  <a:schemeClr val="tx1"/>
                </a:solidFill>
              </a:rPr>
              <a:t> </a:t>
            </a:r>
            <a:r>
              <a:rPr lang="en-US" sz="1600" cap="none">
                <a:solidFill>
                  <a:schemeClr val="tx1"/>
                </a:solidFill>
              </a:rPr>
              <a:t>where the existing schema is reconstructed in order to widen the applicability range</a:t>
            </a:r>
          </a:p>
          <a:p>
            <a:pPr marL="800100" lvl="1" indent="-342900">
              <a:buFont typeface="Wingdings" charset="2"/>
              <a:buChar char="u"/>
            </a:pPr>
            <a:r>
              <a:rPr lang="en-US" sz="1600" cap="none">
                <a:solidFill>
                  <a:schemeClr val="tx1"/>
                </a:solidFill>
              </a:rPr>
              <a:t> </a:t>
            </a:r>
            <a:r>
              <a:rPr lang="en-US" sz="1600" b="1" cap="none">
                <a:solidFill>
                  <a:schemeClr val="tx1"/>
                </a:solidFill>
              </a:rPr>
              <a:t>Disjunctive</a:t>
            </a:r>
            <a:r>
              <a:rPr lang="en-US" sz="1600" b="1">
                <a:solidFill>
                  <a:schemeClr val="tx1"/>
                </a:solidFill>
              </a:rPr>
              <a:t>:</a:t>
            </a:r>
            <a:r>
              <a:rPr lang="en-US" sz="1600" b="1" cap="none">
                <a:solidFill>
                  <a:schemeClr val="tx1"/>
                </a:solidFill>
              </a:rPr>
              <a:t> </a:t>
            </a:r>
            <a:r>
              <a:rPr lang="en-US" sz="1600" cap="none">
                <a:solidFill>
                  <a:schemeClr val="tx1"/>
                </a:solidFill>
              </a:rPr>
              <a:t>where a new schema is constructed when moving to a new context</a:t>
            </a:r>
          </a:p>
        </p:txBody>
      </p:sp>
      <p:sp>
        <p:nvSpPr>
          <p:cNvPr id="4" name="TextBox 3"/>
          <p:cNvSpPr txBox="1"/>
          <p:nvPr/>
        </p:nvSpPr>
        <p:spPr>
          <a:xfrm>
            <a:off x="457200" y="1150522"/>
            <a:ext cx="5892800" cy="5262978"/>
          </a:xfrm>
          <a:prstGeom prst="rect">
            <a:avLst/>
          </a:prstGeom>
          <a:noFill/>
        </p:spPr>
        <p:txBody>
          <a:bodyPr wrap="square" rtlCol="0">
            <a:spAutoFit/>
          </a:bodyPr>
          <a:lstStyle/>
          <a:p>
            <a:pPr marL="285750" indent="-285750">
              <a:buFont typeface="Wingdings" charset="2"/>
              <a:buChar char="Ø"/>
            </a:pPr>
            <a:r>
              <a:rPr lang="en-US" sz="1400">
                <a:solidFill>
                  <a:schemeClr val="accent1"/>
                </a:solidFill>
              </a:rPr>
              <a:t>“Generalization </a:t>
            </a:r>
            <a:r>
              <a:rPr lang="en-US" sz="1400" err="1">
                <a:solidFill>
                  <a:schemeClr val="accent1"/>
                </a:solidFill>
              </a:rPr>
              <a:t>activit</a:t>
            </a:r>
            <a:r>
              <a:rPr lang="en-US" sz="1400">
                <a:solidFill>
                  <a:schemeClr val="accent1"/>
                </a:solidFill>
              </a:rPr>
              <a:t>[</a:t>
            </a:r>
            <a:r>
              <a:rPr lang="en-US" sz="1400" err="1">
                <a:solidFill>
                  <a:schemeClr val="accent1"/>
                </a:solidFill>
              </a:rPr>
              <a:t>ies</a:t>
            </a:r>
            <a:r>
              <a:rPr lang="en-US" sz="1400">
                <a:solidFill>
                  <a:schemeClr val="accent1"/>
                </a:solidFill>
              </a:rPr>
              <a:t>] can be extended from previous knowledge to new related concepts."  (p. 209)  </a:t>
            </a:r>
          </a:p>
          <a:p>
            <a:pPr marL="285750" indent="-285750">
              <a:buFont typeface="Wingdings" charset="2"/>
              <a:buChar char="Ø"/>
            </a:pPr>
            <a:r>
              <a:rPr lang="en-US" sz="1400">
                <a:solidFill>
                  <a:schemeClr val="accent1"/>
                </a:solidFill>
              </a:rPr>
              <a:t>"Generalization as an important element of mathematical thinking and problem solving has potential to support students’ learning in calculus " (p. 210)   </a:t>
            </a:r>
          </a:p>
          <a:p>
            <a:pPr marL="285750" indent="-285750">
              <a:buFont typeface="Wingdings" charset="2"/>
              <a:buChar char="Ø"/>
            </a:pPr>
            <a:r>
              <a:rPr lang="en-US" sz="1400">
                <a:solidFill>
                  <a:schemeClr val="accent1"/>
                </a:solidFill>
              </a:rPr>
              <a:t>”Generalization is the most important problem which should be introduced for students and they should be encouraged to use it. " (p. 211)  </a:t>
            </a:r>
          </a:p>
          <a:p>
            <a:pPr marL="285750" indent="-285750">
              <a:buFont typeface="Wingdings" charset="2"/>
              <a:buChar char="Ø"/>
            </a:pPr>
            <a:r>
              <a:rPr lang="en-US" sz="1400">
                <a:solidFill>
                  <a:schemeClr val="accent1"/>
                </a:solidFill>
              </a:rPr>
              <a:t>"Generalization helps people to blend their experiences with useful knowledge to solve their problems in new conditions and lets them to be more creative. "(p. 212)  </a:t>
            </a:r>
          </a:p>
          <a:p>
            <a:pPr marL="285750" indent="-285750">
              <a:buFont typeface="Wingdings" charset="2"/>
              <a:buChar char="Ø"/>
            </a:pPr>
            <a:r>
              <a:rPr lang="en-US" sz="1400">
                <a:solidFill>
                  <a:schemeClr val="accent1"/>
                </a:solidFill>
              </a:rPr>
              <a:t>“Generalization is an important activity in the learning of mathematical concepts.  "(p. 213)  </a:t>
            </a:r>
          </a:p>
          <a:p>
            <a:pPr marL="285750" indent="-285750">
              <a:buFont typeface="Wingdings" charset="2"/>
              <a:buChar char="Ø"/>
            </a:pPr>
            <a:r>
              <a:rPr lang="en-US" sz="1400">
                <a:solidFill>
                  <a:schemeClr val="accent1"/>
                </a:solidFill>
              </a:rPr>
              <a:t>“Generalization should be applied more in the learning of mathematics." (p. 214)  </a:t>
            </a:r>
          </a:p>
          <a:p>
            <a:pPr marL="285750" indent="-285750">
              <a:buFont typeface="Wingdings" charset="2"/>
              <a:buChar char="Ø"/>
            </a:pPr>
            <a:r>
              <a:rPr lang="en-US" sz="1400">
                <a:solidFill>
                  <a:schemeClr val="accent1"/>
                </a:solidFill>
              </a:rPr>
              <a:t>“Generalization as an important property of mathematics should be used and taught frequently by mathematics teachers" (p. 214) </a:t>
            </a:r>
          </a:p>
        </p:txBody>
      </p:sp>
    </p:spTree>
    <p:extLst>
      <p:ext uri="{BB962C8B-B14F-4D97-AF65-F5344CB8AC3E}">
        <p14:creationId xmlns:p14="http://schemas.microsoft.com/office/powerpoint/2010/main" val="632356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156" y="4903174"/>
            <a:ext cx="8825657" cy="566738"/>
          </a:xfrm>
        </p:spPr>
        <p:txBody>
          <a:bodyPr/>
          <a:lstStyle/>
          <a:p>
            <a:r>
              <a:rPr lang="en-US">
                <a:solidFill>
                  <a:schemeClr val="bg1"/>
                </a:solidFill>
              </a:rPr>
              <a:t>International School of the Hague</a:t>
            </a:r>
          </a:p>
        </p:txBody>
      </p:sp>
      <p:pic>
        <p:nvPicPr>
          <p:cNvPr id="5" name="Picture Placeholder 4" descr="98419d52-64a0-4684-b721-5e708cc390ad.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3653" r="14616" b="47500"/>
          <a:stretch/>
        </p:blipFill>
        <p:spPr>
          <a:xfrm>
            <a:off x="546100" y="685799"/>
            <a:ext cx="5410200" cy="3281863"/>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1066056" y="5549365"/>
            <a:ext cx="8825656" cy="493712"/>
          </a:xfrm>
        </p:spPr>
        <p:txBody>
          <a:bodyPr>
            <a:normAutofit/>
          </a:bodyPr>
          <a:lstStyle/>
          <a:p>
            <a:r>
              <a:rPr lang="en-US" sz="1600"/>
              <a:t>6</a:t>
            </a:r>
            <a:r>
              <a:rPr lang="en-US" sz="1600" baseline="30000"/>
              <a:t>th</a:t>
            </a:r>
            <a:r>
              <a:rPr lang="en-US" sz="1600"/>
              <a:t> grade math textbook (p. 52-3)</a:t>
            </a:r>
          </a:p>
        </p:txBody>
      </p:sp>
      <p:pic>
        <p:nvPicPr>
          <p:cNvPr id="6" name="Picture 5" descr="f5b77791-5e8d-4ff7-8b45-01cd0b648e58.jpg"/>
          <p:cNvPicPr>
            <a:picLocks noChangeAspect="1"/>
          </p:cNvPicPr>
          <p:nvPr/>
        </p:nvPicPr>
        <p:blipFill rotWithShape="1">
          <a:blip r:embed="rId3">
            <a:extLst>
              <a:ext uri="{28A0092B-C50C-407E-A947-70E740481C1C}">
                <a14:useLocalDpi xmlns:a14="http://schemas.microsoft.com/office/drawing/2010/main" val="0"/>
              </a:ext>
            </a:extLst>
          </a:blip>
          <a:srcRect l="6907" t="2302" r="8881" b="6908"/>
          <a:stretch/>
        </p:blipFill>
        <p:spPr>
          <a:xfrm>
            <a:off x="6350000" y="419100"/>
            <a:ext cx="3898900" cy="56046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7553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British National Curriculum 2014</a:t>
            </a:r>
          </a:p>
        </p:txBody>
      </p:sp>
      <p:pic>
        <p:nvPicPr>
          <p:cNvPr id="5" name="Content Placeholder 4" descr="Screen Shot 2017-11-07 at 11.14.14.png"/>
          <p:cNvPicPr>
            <a:picLocks noGrp="1" noChangeAspect="1"/>
          </p:cNvPicPr>
          <p:nvPr>
            <p:ph idx="1"/>
          </p:nvPr>
        </p:nvPicPr>
        <p:blipFill>
          <a:blip r:embed="rId2">
            <a:extLst>
              <a:ext uri="{28A0092B-C50C-407E-A947-70E740481C1C}">
                <a14:useLocalDpi xmlns:a14="http://schemas.microsoft.com/office/drawing/2010/main" val="0"/>
              </a:ext>
            </a:extLst>
          </a:blip>
          <a:srcRect l="-15009" r="-15009"/>
          <a:stretch>
            <a:fillRect/>
          </a:stretch>
        </p:blipFill>
        <p:spPr>
          <a:xfrm>
            <a:off x="5793870" y="1485900"/>
            <a:ext cx="4656641" cy="4102100"/>
          </a:xfrm>
        </p:spPr>
      </p:pic>
      <p:sp>
        <p:nvSpPr>
          <p:cNvPr id="4" name="Text Placeholder 3"/>
          <p:cNvSpPr>
            <a:spLocks noGrp="1"/>
          </p:cNvSpPr>
          <p:nvPr>
            <p:ph type="body" sz="half" idx="2"/>
          </p:nvPr>
        </p:nvSpPr>
        <p:spPr>
          <a:xfrm>
            <a:off x="1142254" y="3175000"/>
            <a:ext cx="3213845" cy="3129279"/>
          </a:xfrm>
        </p:spPr>
        <p:txBody>
          <a:bodyPr/>
          <a:lstStyle/>
          <a:p>
            <a:r>
              <a:rPr lang="en-US" sz="2000" b="1"/>
              <a:t>Numeracy Objectives</a:t>
            </a:r>
          </a:p>
          <a:p>
            <a:r>
              <a:rPr lang="en-US"/>
              <a:t>Year 5 require learning prime numbers and identifying patterns in multiplication</a:t>
            </a:r>
          </a:p>
          <a:p>
            <a:r>
              <a:rPr lang="en-US"/>
              <a:t>Year 6 takes this further</a:t>
            </a:r>
          </a:p>
        </p:txBody>
      </p:sp>
    </p:spTree>
    <p:extLst>
      <p:ext uri="{BB962C8B-B14F-4D97-AF65-F5344CB8AC3E}">
        <p14:creationId xmlns:p14="http://schemas.microsoft.com/office/powerpoint/2010/main" val="3964992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751854" y="5160068"/>
            <a:ext cx="8825659" cy="860400"/>
          </a:xfrm>
        </p:spPr>
        <p:txBody>
          <a:bodyPr>
            <a:normAutofit/>
          </a:bodyPr>
          <a:lstStyle/>
          <a:p>
            <a:r>
              <a:rPr lang="en-US" sz="4000" b="1"/>
              <a:t>If we were to publish, we would</a:t>
            </a:r>
            <a:r>
              <a:rPr lang="mr-IN" sz="4000" b="1"/>
              <a:t>…</a:t>
            </a:r>
            <a:endParaRPr lang="en-US" sz="4000" b="1"/>
          </a:p>
        </p:txBody>
      </p:sp>
      <p:sp>
        <p:nvSpPr>
          <p:cNvPr id="8" name="TextBox 7"/>
          <p:cNvSpPr txBox="1"/>
          <p:nvPr/>
        </p:nvSpPr>
        <p:spPr>
          <a:xfrm>
            <a:off x="3352800" y="863600"/>
            <a:ext cx="5105400" cy="3170099"/>
          </a:xfrm>
          <a:prstGeom prst="rect">
            <a:avLst/>
          </a:prstGeom>
          <a:noFill/>
        </p:spPr>
        <p:txBody>
          <a:bodyPr wrap="square" rtlCol="0">
            <a:spAutoFit/>
          </a:bodyPr>
          <a:lstStyle/>
          <a:p>
            <a:pPr algn="just"/>
            <a:r>
              <a:rPr lang="en-US" sz="2000">
                <a:solidFill>
                  <a:schemeClr val="bg1"/>
                </a:solidFill>
              </a:rPr>
              <a:t>Add more differentiation</a:t>
            </a:r>
          </a:p>
          <a:p>
            <a:pPr marL="742950" lvl="1" indent="-285750" algn="just">
              <a:buFont typeface="Wingdings" charset="2"/>
              <a:buChar char="Ø"/>
            </a:pPr>
            <a:r>
              <a:rPr lang="en-US" sz="2000">
                <a:solidFill>
                  <a:schemeClr val="accent1"/>
                </a:solidFill>
              </a:rPr>
              <a:t>Level 1 – same as easy</a:t>
            </a:r>
          </a:p>
          <a:p>
            <a:pPr marL="742950" lvl="1" indent="-285750" algn="just">
              <a:buFont typeface="Wingdings" charset="2"/>
              <a:buChar char="Ø"/>
            </a:pPr>
            <a:r>
              <a:rPr lang="en-US" sz="2000">
                <a:solidFill>
                  <a:srgbClr val="ACD433"/>
                </a:solidFill>
              </a:rPr>
              <a:t>Level 2 – up to 5 bombs touching</a:t>
            </a:r>
          </a:p>
          <a:p>
            <a:pPr marL="742950" lvl="1" indent="-285750" algn="just">
              <a:buFont typeface="Wingdings" charset="2"/>
              <a:buChar char="Ø"/>
            </a:pPr>
            <a:r>
              <a:rPr lang="en-US" sz="2000">
                <a:solidFill>
                  <a:srgbClr val="ACD433"/>
                </a:solidFill>
              </a:rPr>
              <a:t>Level 3 – up to 7 bombs touching</a:t>
            </a:r>
          </a:p>
          <a:p>
            <a:pPr marL="742950" lvl="1" indent="-285750" algn="just">
              <a:buFont typeface="Wingdings" charset="2"/>
              <a:buChar char="Ø"/>
            </a:pPr>
            <a:r>
              <a:rPr lang="en-US" sz="2000">
                <a:solidFill>
                  <a:srgbClr val="ACD433"/>
                </a:solidFill>
              </a:rPr>
              <a:t>Level 4 – same as hard, up to 7 bombs touching</a:t>
            </a:r>
          </a:p>
          <a:p>
            <a:pPr algn="just"/>
            <a:r>
              <a:rPr lang="en-US" sz="2000">
                <a:solidFill>
                  <a:schemeClr val="bg1"/>
                </a:solidFill>
              </a:rPr>
              <a:t>and </a:t>
            </a:r>
            <a:r>
              <a:rPr lang="en-US" sz="2000" err="1">
                <a:solidFill>
                  <a:schemeClr val="bg1"/>
                </a:solidFill>
              </a:rPr>
              <a:t>applicabilities</a:t>
            </a:r>
            <a:endParaRPr lang="en-US" sz="2000">
              <a:solidFill>
                <a:schemeClr val="bg1"/>
              </a:solidFill>
            </a:endParaRPr>
          </a:p>
          <a:p>
            <a:pPr marL="742950" lvl="1" indent="-285750" algn="just">
              <a:buFont typeface="Wingdings" charset="2"/>
              <a:buChar char="Ø"/>
            </a:pPr>
            <a:r>
              <a:rPr lang="en-US" sz="2000">
                <a:solidFill>
                  <a:srgbClr val="ACD433"/>
                </a:solidFill>
              </a:rPr>
              <a:t>i.e. addition/subtraction levels</a:t>
            </a:r>
          </a:p>
          <a:p>
            <a:pPr marL="742950" lvl="1" indent="-285750" algn="just">
              <a:buFont typeface="Wingdings" charset="2"/>
              <a:buChar char="Ø"/>
            </a:pPr>
            <a:r>
              <a:rPr lang="en-US" sz="2000">
                <a:solidFill>
                  <a:srgbClr val="ACD433"/>
                </a:solidFill>
              </a:rPr>
              <a:t>multiplication/division levels </a:t>
            </a:r>
          </a:p>
        </p:txBody>
      </p:sp>
    </p:spTree>
    <p:extLst>
      <p:ext uri="{BB962C8B-B14F-4D97-AF65-F5344CB8AC3E}">
        <p14:creationId xmlns:p14="http://schemas.microsoft.com/office/powerpoint/2010/main" val="1988006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a:t>Math Minesweeper 2017</a:t>
            </a:r>
          </a:p>
        </p:txBody>
      </p:sp>
      <p:sp>
        <p:nvSpPr>
          <p:cNvPr id="3" name="Text Placeholder 2"/>
          <p:cNvSpPr>
            <a:spLocks noGrp="1"/>
          </p:cNvSpPr>
          <p:nvPr>
            <p:ph type="body" idx="1"/>
          </p:nvPr>
        </p:nvSpPr>
        <p:spPr/>
        <p:txBody>
          <a:bodyPr/>
          <a:lstStyle/>
          <a:p>
            <a:pPr algn="ctr"/>
            <a:r>
              <a:rPr lang="en-US"/>
              <a:t>Math Mine Sweeper</a:t>
            </a:r>
          </a:p>
        </p:txBody>
      </p:sp>
      <p:pic>
        <p:nvPicPr>
          <p:cNvPr id="12" name="Content Placeholder 11" descr="Screen Shot 2017-11-06 at 21.22.11.png">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rcRect t="20006" b="20006"/>
          <a:stretch>
            <a:fillRect/>
          </a:stretch>
        </p:blipFill>
        <p:spPr/>
      </p:pic>
      <p:sp>
        <p:nvSpPr>
          <p:cNvPr id="10" name="Text Placeholder 9"/>
          <p:cNvSpPr>
            <a:spLocks noGrp="1"/>
          </p:cNvSpPr>
          <p:nvPr>
            <p:ph type="body" sz="quarter" idx="3"/>
          </p:nvPr>
        </p:nvSpPr>
        <p:spPr/>
        <p:txBody>
          <a:bodyPr/>
          <a:lstStyle/>
          <a:p>
            <a:pPr algn="ctr"/>
            <a:r>
              <a:rPr lang="en-US"/>
              <a:t>Demonstration</a:t>
            </a:r>
          </a:p>
        </p:txBody>
      </p:sp>
      <p:pic>
        <p:nvPicPr>
          <p:cNvPr id="2" name="Picture 3" descr="Math Minesweeper.jpeg">
            <a:extLst>
              <a:ext uri="{FF2B5EF4-FFF2-40B4-BE49-F238E27FC236}">
                <a16:creationId xmlns:a16="http://schemas.microsoft.com/office/drawing/2014/main" id="{975DE072-AE9A-4539-8DA6-8E980FA27C52}"/>
              </a:ext>
            </a:extLst>
          </p:cNvPr>
          <p:cNvPicPr>
            <a:picLocks noGrp="1" noChangeAspect="1"/>
          </p:cNvPicPr>
          <p:nvPr>
            <p:ph sz="quarter" idx="4"/>
          </p:nvPr>
        </p:nvPicPr>
        <p:blipFill>
          <a:blip r:embed="rId4"/>
          <a:stretch>
            <a:fillRect/>
          </a:stretch>
        </p:blipFill>
        <p:spPr>
          <a:xfrm>
            <a:off x="6727561" y="3179763"/>
            <a:ext cx="3786716" cy="2840037"/>
          </a:xfrm>
          <a:prstGeom prst="rect">
            <a:avLst/>
          </a:prstGeom>
        </p:spPr>
      </p:pic>
      <p:sp>
        <p:nvSpPr>
          <p:cNvPr id="5" name="TextBox 4">
            <a:extLst>
              <a:ext uri="{FF2B5EF4-FFF2-40B4-BE49-F238E27FC236}">
                <a16:creationId xmlns:a16="http://schemas.microsoft.com/office/drawing/2014/main" id="{B7480EF5-76DB-41F3-A750-A863B19FFDBA}"/>
              </a:ext>
            </a:extLst>
          </p:cNvPr>
          <p:cNvSpPr txBox="1"/>
          <p:nvPr/>
        </p:nvSpPr>
        <p:spPr>
          <a:xfrm>
            <a:off x="6727563" y="5962650"/>
            <a:ext cx="3917923"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https://www.dropbox.com/s/0oj5owgmsuq4cvs/Interviews%20Math%20Minesweeper.mp4?dl=0</a:t>
            </a:r>
            <a:r>
              <a:rPr lang="en-US"/>
              <a:t> </a:t>
            </a:r>
          </a:p>
        </p:txBody>
      </p:sp>
    </p:spTree>
    <p:extLst>
      <p:ext uri="{BB962C8B-B14F-4D97-AF65-F5344CB8AC3E}">
        <p14:creationId xmlns:p14="http://schemas.microsoft.com/office/powerpoint/2010/main" val="565344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References</a:t>
            </a:r>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r>
              <a:rPr lang="en-US"/>
              <a:t>ZAZKIS, R. and LILJEDAHL, P. (2017). </a:t>
            </a:r>
            <a:r>
              <a:rPr lang="en-US" i="1"/>
              <a:t>GENERALIZATION OF PATTERNS: THE TENSION BETWEEN ALGEBRAIC THINKING AND ALGEBRAIC NOTATION</a:t>
            </a:r>
            <a:r>
              <a:rPr lang="en-US"/>
              <a:t>. [</a:t>
            </a:r>
            <a:r>
              <a:rPr lang="en-US" err="1"/>
              <a:t>ebook</a:t>
            </a:r>
            <a:r>
              <a:rPr lang="en-US"/>
              <a:t>] Burnaby: Simon Fraser University, p.381b. Available at: http://www.peterliljedahl.com/wp-content/uploads/JA-ESM-2002.pdf [Accessed 22 Nov. 2017].</a:t>
            </a:r>
          </a:p>
          <a:p>
            <a:r>
              <a:rPr lang="en-US" err="1"/>
              <a:t>Hashemi</a:t>
            </a:r>
            <a:r>
              <a:rPr lang="en-US"/>
              <a:t>, N., Abu, M. S., </a:t>
            </a:r>
            <a:r>
              <a:rPr lang="en-US" err="1"/>
              <a:t>Kashef</a:t>
            </a:r>
            <a:r>
              <a:rPr lang="en-US"/>
              <a:t>, H., &amp; Rahim, K. (2013). Generalization in the Learning of Mathematics. </a:t>
            </a:r>
            <a:r>
              <a:rPr lang="en-US" i="1"/>
              <a:t>Generalization in the Learning of Mathematics,</a:t>
            </a:r>
            <a:r>
              <a:rPr lang="en-US"/>
              <a:t> 209-214. Retrieved from </a:t>
            </a:r>
            <a:r>
              <a:rPr lang="en-US">
                <a:hlinkClick r:id="rId2"/>
              </a:rPr>
              <a:t>http://educ.utm.my/wp-content/uploads/2013/11/291.pdf</a:t>
            </a:r>
          </a:p>
          <a:p>
            <a:r>
              <a:rPr lang="en-US" b="1"/>
              <a:t> </a:t>
            </a:r>
            <a:r>
              <a:rPr lang="en-US"/>
              <a:t>National Curriculum 2014 Numeracy Objectives. (2017). [</a:t>
            </a:r>
            <a:r>
              <a:rPr lang="en-US" err="1"/>
              <a:t>ebook</a:t>
            </a:r>
            <a:r>
              <a:rPr lang="en-US"/>
              <a:t>] Perryfields, p.3. Available at: http://perryfields-pri.sandwell.sch.uk/media/display/National-Curriculum-2014-Maths-Objec.pdf [Accessed 22 Nov. 2017].</a:t>
            </a:r>
          </a:p>
          <a:p>
            <a:r>
              <a:rPr lang="en-US" err="1"/>
              <a:t>wikiHow</a:t>
            </a:r>
            <a:r>
              <a:rPr lang="en-US"/>
              <a:t>. (2017). </a:t>
            </a:r>
            <a:r>
              <a:rPr lang="en-US" i="1"/>
              <a:t>How to Play Minesweeper</a:t>
            </a:r>
            <a:r>
              <a:rPr lang="en-US"/>
              <a:t>. [online] Available at: https://www.wikihow.com/Play-Minesweeper [Accessed 22 Nov. 2017].</a:t>
            </a:r>
          </a:p>
          <a:p>
            <a:r>
              <a:rPr lang="en-US"/>
              <a:t>Wondernumber.com. (2017). </a:t>
            </a:r>
            <a:r>
              <a:rPr lang="en-US" i="1"/>
              <a:t>The Wonder Number Learning System</a:t>
            </a:r>
            <a:r>
              <a:rPr lang="en-US"/>
              <a:t>. [online] Available at: http://www.wondernumber.com/board.html [Accessed 22 Nov. 2017].</a:t>
            </a:r>
          </a:p>
          <a:p>
            <a:r>
              <a:rPr lang="en-US"/>
              <a:t>Nelson, P. M., Burns, M. K., </a:t>
            </a:r>
            <a:r>
              <a:rPr lang="en-US" err="1"/>
              <a:t>Kanive</a:t>
            </a:r>
            <a:r>
              <a:rPr lang="en-US"/>
              <a:t>, R., &amp; </a:t>
            </a:r>
            <a:r>
              <a:rPr lang="en-US" err="1"/>
              <a:t>Ysseldyke</a:t>
            </a:r>
            <a:r>
              <a:rPr lang="en-US"/>
              <a:t>, J. E. (2013). Comparison of a math fact rehearsal and a mnemonic strategy approach for improving math fact fluency. </a:t>
            </a:r>
            <a:r>
              <a:rPr lang="en-US" i="1"/>
              <a:t>Journal of School Psychology,</a:t>
            </a:r>
            <a:r>
              <a:rPr lang="en-US"/>
              <a:t> </a:t>
            </a:r>
            <a:r>
              <a:rPr lang="en-US" i="1"/>
              <a:t>51</a:t>
            </a:r>
            <a:r>
              <a:rPr lang="en-US"/>
              <a:t>(6), 660-666. doi:10.1016/j.jsp.2013.08.003</a:t>
            </a:r>
          </a:p>
          <a:p>
            <a:endParaRPr lang="en-US">
              <a:solidFill>
                <a:srgbClr val="404040"/>
              </a:solidFill>
            </a:endParaRPr>
          </a:p>
        </p:txBody>
      </p:sp>
    </p:spTree>
    <p:extLst>
      <p:ext uri="{BB962C8B-B14F-4D97-AF65-F5344CB8AC3E}">
        <p14:creationId xmlns:p14="http://schemas.microsoft.com/office/powerpoint/2010/main" val="1387591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References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a:t>En.m.wikipedia.org. (2017). </a:t>
            </a:r>
            <a:r>
              <a:rPr lang="en-US" i="1"/>
              <a:t>Sieve of Eratosthenes</a:t>
            </a:r>
            <a:r>
              <a:rPr lang="en-US"/>
              <a:t>. [online] Available at: https://en.m.wikipedia.org/wiki/Sieve_of_Eratosthenes [Accessed 22 Nov. 2017].</a:t>
            </a:r>
          </a:p>
          <a:p>
            <a:r>
              <a:rPr lang="en-US"/>
              <a:t>Mathsisfun.com. (2017). </a:t>
            </a:r>
            <a:r>
              <a:rPr lang="en-US" i="1"/>
              <a:t>Multiplication - Times Tables</a:t>
            </a:r>
            <a:r>
              <a:rPr lang="en-US"/>
              <a:t>. [online] Available at: https://www.mathsisfun.com/tables.html [Accessed 22 Nov. 2017].</a:t>
            </a:r>
          </a:p>
          <a:p>
            <a:r>
              <a:rPr lang="en-US">
                <a:solidFill>
                  <a:srgbClr val="404040"/>
                </a:solidFill>
              </a:rPr>
              <a:t>Thomas, K. (2015, February 25). Prime Factorization Strategies. Retrieved from </a:t>
            </a:r>
            <a:r>
              <a:rPr lang="en-US">
                <a:solidFill>
                  <a:srgbClr val="404040"/>
                </a:solidFill>
                <a:hlinkClick r:id="rId2"/>
              </a:rPr>
              <a:t>https://prezi.com/58sxlhe0ntlr/prime-factorization-strategies/</a:t>
            </a:r>
            <a:r>
              <a:rPr lang="en-US">
                <a:solidFill>
                  <a:srgbClr val="404040"/>
                </a:solidFill>
              </a:rPr>
              <a:t> </a:t>
            </a:r>
          </a:p>
          <a:p>
            <a:r>
              <a:rPr lang="en-US">
                <a:solidFill>
                  <a:srgbClr val="404040"/>
                </a:solidFill>
              </a:rPr>
              <a:t>Counton.org. (2017). </a:t>
            </a:r>
            <a:r>
              <a:rPr lang="en-US" i="1">
                <a:solidFill>
                  <a:srgbClr val="404040"/>
                </a:solidFill>
              </a:rPr>
              <a:t>Count On</a:t>
            </a:r>
            <a:r>
              <a:rPr lang="en-US">
                <a:solidFill>
                  <a:srgbClr val="404040"/>
                </a:solidFill>
              </a:rPr>
              <a:t>. [online] Available at: http://www.counton.org/explorer/primes/checking-if-a-number-is-prime/ [Accessed 22 Nov. 2017].</a:t>
            </a:r>
          </a:p>
          <a:p>
            <a:r>
              <a:rPr lang="en-US">
                <a:solidFill>
                  <a:srgbClr val="404040"/>
                </a:solidFill>
              </a:rPr>
              <a:t>Bright Hub Education. (2017). </a:t>
            </a:r>
            <a:r>
              <a:rPr lang="en-US" i="1">
                <a:solidFill>
                  <a:srgbClr val="404040"/>
                </a:solidFill>
              </a:rPr>
              <a:t>Classroom Game to Teach Prime &amp; Composite Numbers</a:t>
            </a:r>
            <a:r>
              <a:rPr lang="en-US">
                <a:solidFill>
                  <a:srgbClr val="404040"/>
                </a:solidFill>
              </a:rPr>
              <a:t>. [online] Available at: http://www.brighthubeducation.com/elementary-school-activities/104105-prime-and-composite-number-classroom-game/ [Accessed 22 Nov. 2017].</a:t>
            </a:r>
          </a:p>
          <a:p>
            <a:r>
              <a:rPr lang="en-US">
                <a:solidFill>
                  <a:srgbClr val="404040"/>
                </a:solidFill>
              </a:rPr>
              <a:t>Prime Factorization Algorithms. (</a:t>
            </a:r>
            <a:r>
              <a:rPr lang="en-US" err="1">
                <a:solidFill>
                  <a:srgbClr val="404040"/>
                </a:solidFill>
              </a:rPr>
              <a:t>n.d.</a:t>
            </a:r>
            <a:r>
              <a:rPr lang="en-US">
                <a:solidFill>
                  <a:srgbClr val="404040"/>
                </a:solidFill>
              </a:rPr>
              <a:t>). Retrieved November 22, 2017, from http://mathworld.wolfram.com/PrimeFactorizationAlgorithms.html</a:t>
            </a:r>
          </a:p>
          <a:p>
            <a:endParaRPr lang="en-US">
              <a:solidFill>
                <a:srgbClr val="404040"/>
              </a:solidFill>
            </a:endParaRPr>
          </a:p>
        </p:txBody>
      </p:sp>
    </p:spTree>
    <p:extLst>
      <p:ext uri="{BB962C8B-B14F-4D97-AF65-F5344CB8AC3E}">
        <p14:creationId xmlns:p14="http://schemas.microsoft.com/office/powerpoint/2010/main" val="156330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C6CB-EFD9-4333-9393-6707E9F5025D}"/>
              </a:ext>
            </a:extLst>
          </p:cNvPr>
          <p:cNvSpPr>
            <a:spLocks noGrp="1"/>
          </p:cNvSpPr>
          <p:nvPr>
            <p:ph type="title"/>
          </p:nvPr>
        </p:nvSpPr>
        <p:spPr>
          <a:xfrm>
            <a:off x="704850" y="552450"/>
            <a:ext cx="3860800" cy="2643481"/>
          </a:xfrm>
        </p:spPr>
        <p:txBody>
          <a:bodyPr>
            <a:normAutofit/>
          </a:bodyPr>
          <a:lstStyle/>
          <a:p>
            <a:r>
              <a:rPr lang="en-US" sz="3200" b="1"/>
              <a:t>The Aim:</a:t>
            </a:r>
            <a:br>
              <a:rPr lang="en-US">
                <a:solidFill>
                  <a:schemeClr val="tx1"/>
                </a:solidFill>
                <a:latin typeface="+mj-ea"/>
                <a:cs typeface="+mj-ea"/>
              </a:rPr>
            </a:br>
            <a:br>
              <a:rPr lang="en-US">
                <a:solidFill>
                  <a:schemeClr val="tx1"/>
                </a:solidFill>
                <a:latin typeface="+mj-ea"/>
                <a:cs typeface="+mj-ea"/>
              </a:rPr>
            </a:br>
            <a:r>
              <a:rPr lang="en-US" sz="3200"/>
              <a:t>Identifying Prime Numbers</a:t>
            </a:r>
          </a:p>
        </p:txBody>
      </p:sp>
      <p:pic>
        <p:nvPicPr>
          <p:cNvPr id="5" name="Picture 5" descr="Screen Shot 2017-11-06 at 21.22.11.png">
            <a:extLst>
              <a:ext uri="{FF2B5EF4-FFF2-40B4-BE49-F238E27FC236}">
                <a16:creationId xmlns:a16="http://schemas.microsoft.com/office/drawing/2014/main" id="{0DE491E6-DB56-4822-B736-469309401F09}"/>
              </a:ext>
            </a:extLst>
          </p:cNvPr>
          <p:cNvPicPr>
            <a:picLocks noGrp="1" noChangeAspect="1"/>
          </p:cNvPicPr>
          <p:nvPr>
            <p:ph type="pic" idx="1"/>
          </p:nvPr>
        </p:nvPicPr>
        <p:blipFill rotWithShape="1">
          <a:blip r:embed="rId3"/>
          <a:srcRect l="2202" r="1130" b="-7797"/>
          <a:stretch/>
        </p:blipFill>
        <p:spPr>
          <a:xfrm>
            <a:off x="6858352" y="1459557"/>
            <a:ext cx="4430620" cy="4574552"/>
          </a:xfrm>
          <a:prstGeom prst="rect">
            <a:avLst/>
          </a:prstGeom>
        </p:spPr>
      </p:pic>
      <p:sp>
        <p:nvSpPr>
          <p:cNvPr id="4" name="Text Placeholder 3">
            <a:extLst>
              <a:ext uri="{FF2B5EF4-FFF2-40B4-BE49-F238E27FC236}">
                <a16:creationId xmlns:a16="http://schemas.microsoft.com/office/drawing/2014/main" id="{5B4C092E-1C10-40A7-AE5F-8C573CF6BFC4}"/>
              </a:ext>
            </a:extLst>
          </p:cNvPr>
          <p:cNvSpPr>
            <a:spLocks noGrp="1"/>
          </p:cNvSpPr>
          <p:nvPr>
            <p:ph type="body" sz="half" idx="2"/>
          </p:nvPr>
        </p:nvSpPr>
        <p:spPr>
          <a:xfrm>
            <a:off x="593968" y="3430588"/>
            <a:ext cx="5160720" cy="2022475"/>
          </a:xfrm>
        </p:spPr>
        <p:txBody>
          <a:bodyPr vert="horz" lIns="91440" tIns="45720" rIns="91440" bIns="45720" rtlCol="0" anchor="t">
            <a:noAutofit/>
          </a:bodyPr>
          <a:lstStyle/>
          <a:p>
            <a:pPr marL="285750" indent="-285750">
              <a:lnSpc>
                <a:spcPct val="150000"/>
              </a:lnSpc>
              <a:buFont typeface="Arial" charset="2"/>
              <a:buChar char="•"/>
            </a:pPr>
            <a:r>
              <a:rPr lang="en-US" sz="1600"/>
              <a:t>This game has 2 levels preparing the student for the final level where there prime number identifying skills will be put to the test in a life or BOOM situation.</a:t>
            </a:r>
          </a:p>
          <a:p>
            <a:pPr marL="285750" indent="-285750">
              <a:lnSpc>
                <a:spcPct val="150000"/>
              </a:lnSpc>
              <a:buFont typeface="Arial" charset="2"/>
              <a:buChar char="•"/>
            </a:pPr>
            <a:r>
              <a:rPr lang="en-US" sz="1600"/>
              <a:t> The students will complete the levels using strategies learned about multiplication and prime numbers</a:t>
            </a:r>
            <a:endParaRPr lang="en-US"/>
          </a:p>
        </p:txBody>
      </p:sp>
    </p:spTree>
    <p:extLst>
      <p:ext uri="{BB962C8B-B14F-4D97-AF65-F5344CB8AC3E}">
        <p14:creationId xmlns:p14="http://schemas.microsoft.com/office/powerpoint/2010/main" val="3735917362"/>
      </p:ext>
    </p:extLst>
  </p:cSld>
  <p:clrMapOvr>
    <a:masterClrMapping/>
  </p:clrMapOvr>
  <mc:AlternateContent xmlns:mc="http://schemas.openxmlformats.org/markup-compatibility/2006" xmlns:p14="http://schemas.microsoft.com/office/powerpoint/2010/main">
    <mc:Choice Requires="p14">
      <p:transition spd="slow">
        <p14:flash/>
        <p:sndAc>
          <p:stSnd>
            <p:snd r:embed="rId2" name="Explosion"/>
          </p:stSnd>
        </p:sndAc>
      </p:transition>
    </mc:Choice>
    <mc:Fallback xmlns="">
      <p:transition spd="slow">
        <p:fade/>
        <p:sndAc>
          <p:stSnd>
            <p:snd r:embed="rId4" name="Explosion"/>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C6CB-EFD9-4333-9393-6707E9F5025D}"/>
              </a:ext>
            </a:extLst>
          </p:cNvPr>
          <p:cNvSpPr>
            <a:spLocks noGrp="1"/>
          </p:cNvSpPr>
          <p:nvPr>
            <p:ph type="title"/>
          </p:nvPr>
        </p:nvSpPr>
        <p:spPr>
          <a:xfrm>
            <a:off x="704850" y="552450"/>
            <a:ext cx="3860800" cy="2643481"/>
          </a:xfrm>
        </p:spPr>
        <p:txBody>
          <a:bodyPr>
            <a:normAutofit/>
          </a:bodyPr>
          <a:lstStyle/>
          <a:p>
            <a:r>
              <a:rPr lang="en-US" sz="3200" b="1"/>
              <a:t>The </a:t>
            </a:r>
            <a:r>
              <a:rPr lang="en-US" sz="3200" b="1">
                <a:solidFill>
                  <a:srgbClr val="EBEBEB"/>
                </a:solidFill>
                <a:latin typeface="Century Gothic"/>
                <a:cs typeface="+mj-ea"/>
              </a:rPr>
              <a:t>Levels:</a:t>
            </a:r>
            <a:br>
              <a:rPr lang="en-US">
                <a:solidFill>
                  <a:schemeClr val="tx1"/>
                </a:solidFill>
                <a:latin typeface="+mj-ea"/>
                <a:cs typeface="+mj-ea"/>
              </a:rPr>
            </a:br>
            <a:br>
              <a:rPr lang="en-US">
                <a:solidFill>
                  <a:schemeClr val="tx1"/>
                </a:solidFill>
                <a:latin typeface="+mj-ea"/>
                <a:cs typeface="+mj-ea"/>
              </a:rPr>
            </a:br>
            <a:r>
              <a:rPr lang="en-US" sz="3200"/>
              <a:t>Level Easy &amp; Medium</a:t>
            </a:r>
          </a:p>
        </p:txBody>
      </p:sp>
      <p:pic>
        <p:nvPicPr>
          <p:cNvPr id="5" name="Picture 5" descr="Screen Shot 2017-11-06 at 21.23.19.png">
            <a:extLst>
              <a:ext uri="{FF2B5EF4-FFF2-40B4-BE49-F238E27FC236}">
                <a16:creationId xmlns:a16="http://schemas.microsoft.com/office/drawing/2014/main" id="{0DE491E6-DB56-4822-B736-469309401F09}"/>
              </a:ext>
            </a:extLst>
          </p:cNvPr>
          <p:cNvPicPr>
            <a:picLocks noGrp="1" noChangeAspect="1"/>
          </p:cNvPicPr>
          <p:nvPr>
            <p:ph type="pic" idx="1"/>
          </p:nvPr>
        </p:nvPicPr>
        <p:blipFill rotWithShape="1">
          <a:blip r:embed="rId2"/>
          <a:srcRect l="1881" r="461"/>
          <a:stretch/>
        </p:blipFill>
        <p:spPr>
          <a:xfrm>
            <a:off x="6843623" y="1419167"/>
            <a:ext cx="4476009" cy="4324466"/>
          </a:xfrm>
          <a:prstGeom prst="rect">
            <a:avLst/>
          </a:prstGeom>
        </p:spPr>
      </p:pic>
      <p:sp>
        <p:nvSpPr>
          <p:cNvPr id="4" name="Text Placeholder 3">
            <a:extLst>
              <a:ext uri="{FF2B5EF4-FFF2-40B4-BE49-F238E27FC236}">
                <a16:creationId xmlns:a16="http://schemas.microsoft.com/office/drawing/2014/main" id="{5B4C092E-1C10-40A7-AE5F-8C573CF6BFC4}"/>
              </a:ext>
            </a:extLst>
          </p:cNvPr>
          <p:cNvSpPr>
            <a:spLocks noGrp="1"/>
          </p:cNvSpPr>
          <p:nvPr>
            <p:ph type="body" sz="half" idx="2"/>
          </p:nvPr>
        </p:nvSpPr>
        <p:spPr>
          <a:xfrm>
            <a:off x="593968" y="3430588"/>
            <a:ext cx="5160720" cy="2022475"/>
          </a:xfrm>
        </p:spPr>
        <p:txBody>
          <a:bodyPr vert="horz" lIns="91440" tIns="45720" rIns="91440" bIns="45720" rtlCol="0" anchor="t">
            <a:noAutofit/>
          </a:bodyPr>
          <a:lstStyle/>
          <a:p>
            <a:pPr marL="285750" indent="-285750">
              <a:lnSpc>
                <a:spcPct val="150000"/>
              </a:lnSpc>
              <a:buFont typeface="Arial" charset="2"/>
              <a:buChar char="•"/>
            </a:pPr>
            <a:r>
              <a:rPr lang="en-US" sz="1600"/>
              <a:t>The first and second level is similar to the basic minesweeper there are fewer bombs in easy and more bombs in medium. </a:t>
            </a:r>
          </a:p>
          <a:p>
            <a:pPr marL="285750" indent="-285750">
              <a:lnSpc>
                <a:spcPct val="150000"/>
              </a:lnSpc>
              <a:buFont typeface="Arial" charset="2"/>
              <a:buChar char="•"/>
            </a:pPr>
            <a:r>
              <a:rPr lang="en-US" sz="1600"/>
              <a:t>The prime numbers are different colors than the composite numbers to assist in identifying the prime numbers. </a:t>
            </a:r>
          </a:p>
        </p:txBody>
      </p:sp>
    </p:spTree>
    <p:extLst>
      <p:ext uri="{BB962C8B-B14F-4D97-AF65-F5344CB8AC3E}">
        <p14:creationId xmlns:p14="http://schemas.microsoft.com/office/powerpoint/2010/main" val="144738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C6CB-EFD9-4333-9393-6707E9F5025D}"/>
              </a:ext>
            </a:extLst>
          </p:cNvPr>
          <p:cNvSpPr>
            <a:spLocks noGrp="1"/>
          </p:cNvSpPr>
          <p:nvPr>
            <p:ph type="title"/>
          </p:nvPr>
        </p:nvSpPr>
        <p:spPr>
          <a:xfrm>
            <a:off x="704850" y="552450"/>
            <a:ext cx="3860800" cy="2643481"/>
          </a:xfrm>
        </p:spPr>
        <p:txBody>
          <a:bodyPr>
            <a:normAutofit/>
          </a:bodyPr>
          <a:lstStyle/>
          <a:p>
            <a:r>
              <a:rPr lang="en-US" sz="3200" b="1"/>
              <a:t>The </a:t>
            </a:r>
            <a:r>
              <a:rPr lang="en-US" sz="3200" b="1">
                <a:solidFill>
                  <a:srgbClr val="EBEBEB"/>
                </a:solidFill>
                <a:latin typeface="Century Gothic"/>
                <a:cs typeface="+mj-ea"/>
              </a:rPr>
              <a:t>Levels:</a:t>
            </a:r>
            <a:br>
              <a:rPr lang="en-US">
                <a:solidFill>
                  <a:schemeClr val="tx1"/>
                </a:solidFill>
                <a:latin typeface="+mj-ea"/>
                <a:cs typeface="+mj-ea"/>
              </a:rPr>
            </a:br>
            <a:br>
              <a:rPr lang="en-US">
                <a:solidFill>
                  <a:schemeClr val="tx1"/>
                </a:solidFill>
                <a:latin typeface="+mj-ea"/>
                <a:cs typeface="+mj-ea"/>
              </a:rPr>
            </a:br>
            <a:r>
              <a:rPr lang="en-US" sz="3200"/>
              <a:t>Level Hard</a:t>
            </a:r>
          </a:p>
        </p:txBody>
      </p:sp>
      <p:pic>
        <p:nvPicPr>
          <p:cNvPr id="5" name="Picture 5" descr="Screen Shot 2017-11-06 at 21.27.00.png">
            <a:extLst>
              <a:ext uri="{FF2B5EF4-FFF2-40B4-BE49-F238E27FC236}">
                <a16:creationId xmlns:a16="http://schemas.microsoft.com/office/drawing/2014/main" id="{0DE491E6-DB56-4822-B736-469309401F09}"/>
              </a:ext>
            </a:extLst>
          </p:cNvPr>
          <p:cNvPicPr>
            <a:picLocks noGrp="1" noChangeAspect="1"/>
          </p:cNvPicPr>
          <p:nvPr>
            <p:ph type="pic" idx="1"/>
          </p:nvPr>
        </p:nvPicPr>
        <p:blipFill rotWithShape="1">
          <a:blip r:embed="rId2"/>
          <a:srcRect l="1936" r="3712"/>
          <a:stretch/>
        </p:blipFill>
        <p:spPr>
          <a:xfrm>
            <a:off x="6858000" y="1295400"/>
            <a:ext cx="4324466" cy="4572000"/>
          </a:xfrm>
          <a:prstGeom prst="rect">
            <a:avLst/>
          </a:prstGeom>
        </p:spPr>
      </p:pic>
      <p:sp>
        <p:nvSpPr>
          <p:cNvPr id="4" name="Text Placeholder 3">
            <a:extLst>
              <a:ext uri="{FF2B5EF4-FFF2-40B4-BE49-F238E27FC236}">
                <a16:creationId xmlns:a16="http://schemas.microsoft.com/office/drawing/2014/main" id="{5B4C092E-1C10-40A7-AE5F-8C573CF6BFC4}"/>
              </a:ext>
            </a:extLst>
          </p:cNvPr>
          <p:cNvSpPr>
            <a:spLocks noGrp="1"/>
          </p:cNvSpPr>
          <p:nvPr>
            <p:ph type="body" sz="half" idx="2"/>
          </p:nvPr>
        </p:nvSpPr>
        <p:spPr>
          <a:xfrm>
            <a:off x="590550" y="3533775"/>
            <a:ext cx="5160720" cy="2022475"/>
          </a:xfrm>
        </p:spPr>
        <p:txBody>
          <a:bodyPr vert="horz" lIns="91440" tIns="45720" rIns="91440" bIns="45720" rtlCol="0" anchor="t">
            <a:noAutofit/>
          </a:bodyPr>
          <a:lstStyle/>
          <a:p>
            <a:pPr marL="285750" indent="-285750">
              <a:lnSpc>
                <a:spcPct val="150000"/>
              </a:lnSpc>
              <a:buFont typeface="Arial" charset="2"/>
              <a:buChar char="•"/>
            </a:pPr>
            <a:r>
              <a:rPr lang="en-US" sz="1600"/>
              <a:t>In this level  the prime and composite numbers are the same color making it more difficult to identify the safe path.</a:t>
            </a:r>
          </a:p>
          <a:p>
            <a:pPr marL="285750" indent="-285750">
              <a:lnSpc>
                <a:spcPct val="150000"/>
              </a:lnSpc>
              <a:buFont typeface="Arial" charset="2"/>
              <a:buChar char="•"/>
            </a:pPr>
            <a:r>
              <a:rPr lang="en-US" sz="1600"/>
              <a:t>This level is for students who feel confident in their use of strategies to identify prime numbers.</a:t>
            </a:r>
          </a:p>
        </p:txBody>
      </p:sp>
    </p:spTree>
    <p:extLst>
      <p:ext uri="{BB962C8B-B14F-4D97-AF65-F5344CB8AC3E}">
        <p14:creationId xmlns:p14="http://schemas.microsoft.com/office/powerpoint/2010/main" val="2530309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2795A-8DA2-448F-B314-F091A9A5B4A8}"/>
              </a:ext>
            </a:extLst>
          </p:cNvPr>
          <p:cNvSpPr>
            <a:spLocks noGrp="1"/>
          </p:cNvSpPr>
          <p:nvPr>
            <p:ph type="title"/>
          </p:nvPr>
        </p:nvSpPr>
        <p:spPr/>
        <p:txBody>
          <a:bodyPr/>
          <a:lstStyle/>
          <a:p>
            <a:r>
              <a:rPr lang="en-US"/>
              <a:t>The Strategies</a:t>
            </a:r>
          </a:p>
        </p:txBody>
      </p:sp>
      <p:sp>
        <p:nvSpPr>
          <p:cNvPr id="3" name="Text Placeholder 2">
            <a:extLst>
              <a:ext uri="{FF2B5EF4-FFF2-40B4-BE49-F238E27FC236}">
                <a16:creationId xmlns:a16="http://schemas.microsoft.com/office/drawing/2014/main" id="{056FEC91-DD57-404A-87C1-21BFF23AF236}"/>
              </a:ext>
            </a:extLst>
          </p:cNvPr>
          <p:cNvSpPr>
            <a:spLocks noGrp="1"/>
          </p:cNvSpPr>
          <p:nvPr>
            <p:ph type="body" idx="1"/>
          </p:nvPr>
        </p:nvSpPr>
        <p:spPr/>
        <p:txBody>
          <a:bodyPr/>
          <a:lstStyle/>
          <a:p>
            <a:pPr algn="ctr"/>
            <a:r>
              <a:rPr lang="en-US"/>
              <a:t>Identifying Number Relations</a:t>
            </a:r>
            <a:endParaRPr lang="en-US">
              <a:solidFill>
                <a:schemeClr val="tx1"/>
              </a:solidFill>
            </a:endParaRPr>
          </a:p>
        </p:txBody>
      </p:sp>
      <p:sp>
        <p:nvSpPr>
          <p:cNvPr id="4" name="Text Placeholder 3">
            <a:extLst>
              <a:ext uri="{FF2B5EF4-FFF2-40B4-BE49-F238E27FC236}">
                <a16:creationId xmlns:a16="http://schemas.microsoft.com/office/drawing/2014/main" id="{73B45CC5-6A35-43C4-BC87-D31A8F5D0DB1}"/>
              </a:ext>
            </a:extLst>
          </p:cNvPr>
          <p:cNvSpPr>
            <a:spLocks noGrp="1"/>
          </p:cNvSpPr>
          <p:nvPr>
            <p:ph type="body" sz="half" idx="15"/>
          </p:nvPr>
        </p:nvSpPr>
        <p:spPr>
          <a:xfrm>
            <a:off x="1154953" y="3286125"/>
            <a:ext cx="3129168" cy="2833496"/>
          </a:xfrm>
        </p:spPr>
        <p:txBody>
          <a:bodyPr/>
          <a:lstStyle/>
          <a:p>
            <a:pPr marL="285750" indent="-285750">
              <a:buFont typeface="Arial" charset="2"/>
              <a:buChar char="•"/>
            </a:pPr>
            <a:r>
              <a:rPr lang="en-US" sz="1800">
                <a:latin typeface="Century Gothic"/>
                <a:ea typeface="Verdana"/>
                <a:cs typeface="Verdana"/>
              </a:rPr>
              <a:t>Patterns in certain multiplication tables </a:t>
            </a:r>
            <a:endParaRPr lang="en-US" sz="1800">
              <a:solidFill>
                <a:srgbClr val="404040"/>
              </a:solidFill>
              <a:latin typeface="Century Gothic"/>
              <a:ea typeface="Verdana"/>
              <a:cs typeface="Verdana"/>
            </a:endParaRPr>
          </a:p>
          <a:p>
            <a:pPr marL="285750" indent="-285750">
              <a:buFont typeface="Arial" charset="2"/>
              <a:buChar char="•"/>
            </a:pPr>
            <a:r>
              <a:rPr lang="en-US" sz="1800">
                <a:latin typeface="Century Gothic"/>
                <a:ea typeface="Verdana"/>
                <a:cs typeface="Verdana"/>
              </a:rPr>
              <a:t>Rehearsing generalizations around prime numbers </a:t>
            </a:r>
            <a:endParaRPr lang="en-US">
              <a:solidFill>
                <a:srgbClr val="404040"/>
              </a:solidFill>
              <a:latin typeface="Century Gothic"/>
              <a:ea typeface="Verdana"/>
              <a:cs typeface="Verdana"/>
            </a:endParaRPr>
          </a:p>
          <a:p>
            <a:endParaRPr lang="en-US"/>
          </a:p>
        </p:txBody>
      </p:sp>
      <p:sp>
        <p:nvSpPr>
          <p:cNvPr id="5" name="Text Placeholder 4">
            <a:extLst>
              <a:ext uri="{FF2B5EF4-FFF2-40B4-BE49-F238E27FC236}">
                <a16:creationId xmlns:a16="http://schemas.microsoft.com/office/drawing/2014/main" id="{105FD626-5D02-4726-B279-3C261AB18A77}"/>
              </a:ext>
            </a:extLst>
          </p:cNvPr>
          <p:cNvSpPr>
            <a:spLocks noGrp="1"/>
          </p:cNvSpPr>
          <p:nvPr>
            <p:ph type="body" sz="quarter" idx="3"/>
          </p:nvPr>
        </p:nvSpPr>
        <p:spPr>
          <a:xfrm>
            <a:off x="4565141" y="2476500"/>
            <a:ext cx="3145380" cy="576262"/>
          </a:xfrm>
        </p:spPr>
        <p:txBody>
          <a:bodyPr/>
          <a:lstStyle/>
          <a:p>
            <a:r>
              <a:rPr lang="en-US"/>
              <a:t>Divisibility Strategies</a:t>
            </a:r>
          </a:p>
        </p:txBody>
      </p:sp>
      <p:sp>
        <p:nvSpPr>
          <p:cNvPr id="6" name="Text Placeholder 5">
            <a:extLst>
              <a:ext uri="{FF2B5EF4-FFF2-40B4-BE49-F238E27FC236}">
                <a16:creationId xmlns:a16="http://schemas.microsoft.com/office/drawing/2014/main" id="{A70D1A17-C6B5-4AB3-BCFF-3D67F0B767B9}"/>
              </a:ext>
            </a:extLst>
          </p:cNvPr>
          <p:cNvSpPr>
            <a:spLocks noGrp="1"/>
          </p:cNvSpPr>
          <p:nvPr>
            <p:ph type="body" sz="half" idx="16"/>
          </p:nvPr>
        </p:nvSpPr>
        <p:spPr>
          <a:xfrm>
            <a:off x="4392613" y="3286125"/>
            <a:ext cx="3492500" cy="2985636"/>
          </a:xfrm>
        </p:spPr>
        <p:txBody>
          <a:bodyPr>
            <a:normAutofit/>
          </a:bodyPr>
          <a:lstStyle/>
          <a:p>
            <a:pPr marL="285750" indent="-285750">
              <a:lnSpc>
                <a:spcPct val="120000"/>
              </a:lnSpc>
              <a:buFont typeface="Arial" charset="2"/>
              <a:buChar char="•"/>
            </a:pPr>
            <a:r>
              <a:rPr lang="en-US" sz="1800"/>
              <a:t>8 strategies – Including:</a:t>
            </a:r>
          </a:p>
          <a:p>
            <a:pPr marL="742950" lvl="1" indent="-285750">
              <a:lnSpc>
                <a:spcPct val="120000"/>
              </a:lnSpc>
              <a:buFont typeface="Arial" charset="2"/>
              <a:buChar char="•"/>
            </a:pPr>
            <a:r>
              <a:rPr lang="en-US" sz="1600"/>
              <a:t>Even numbers are always divisible by 2</a:t>
            </a:r>
            <a:endParaRPr lang="en-US" sz="1600">
              <a:solidFill>
                <a:schemeClr val="tx1"/>
              </a:solidFill>
            </a:endParaRPr>
          </a:p>
          <a:p>
            <a:pPr marL="742950" lvl="1" indent="-285750">
              <a:lnSpc>
                <a:spcPct val="120000"/>
              </a:lnSpc>
              <a:buFont typeface="Arial" charset="2"/>
              <a:buChar char="•"/>
            </a:pPr>
            <a:r>
              <a:rPr lang="en-US" sz="1600"/>
              <a:t>Numbers which digits add up to 3, 6, or 9 are divisible by 3</a:t>
            </a:r>
          </a:p>
          <a:p>
            <a:pPr marL="285750" indent="-285750">
              <a:lnSpc>
                <a:spcPct val="120000"/>
              </a:lnSpc>
              <a:buFont typeface="Arial" charset="2"/>
              <a:buChar char="•"/>
            </a:pPr>
            <a:endParaRPr lang="en-US"/>
          </a:p>
        </p:txBody>
      </p:sp>
      <p:sp>
        <p:nvSpPr>
          <p:cNvPr id="7" name="Text Placeholder 6">
            <a:extLst>
              <a:ext uri="{FF2B5EF4-FFF2-40B4-BE49-F238E27FC236}">
                <a16:creationId xmlns:a16="http://schemas.microsoft.com/office/drawing/2014/main" id="{61600267-F5C7-4B83-A05D-68D7E02E7F70}"/>
              </a:ext>
            </a:extLst>
          </p:cNvPr>
          <p:cNvSpPr>
            <a:spLocks noGrp="1"/>
          </p:cNvSpPr>
          <p:nvPr>
            <p:ph type="body" sz="quarter" idx="13"/>
          </p:nvPr>
        </p:nvSpPr>
        <p:spPr>
          <a:xfrm>
            <a:off x="8116738" y="2617299"/>
            <a:ext cx="3161029" cy="576261"/>
          </a:xfrm>
        </p:spPr>
        <p:txBody>
          <a:bodyPr/>
          <a:lstStyle/>
          <a:p>
            <a:pPr algn="ctr"/>
            <a:r>
              <a:rPr lang="en-US"/>
              <a:t>Identifying Prime Number Strategies</a:t>
            </a:r>
          </a:p>
        </p:txBody>
      </p:sp>
      <p:sp>
        <p:nvSpPr>
          <p:cNvPr id="8" name="Text Placeholder 7">
            <a:extLst>
              <a:ext uri="{FF2B5EF4-FFF2-40B4-BE49-F238E27FC236}">
                <a16:creationId xmlns:a16="http://schemas.microsoft.com/office/drawing/2014/main" id="{32DA83CF-5CD4-4533-ABDA-743FB2CA56D6}"/>
              </a:ext>
            </a:extLst>
          </p:cNvPr>
          <p:cNvSpPr>
            <a:spLocks noGrp="1"/>
          </p:cNvSpPr>
          <p:nvPr>
            <p:ph type="body" sz="half" idx="17"/>
          </p:nvPr>
        </p:nvSpPr>
        <p:spPr>
          <a:xfrm>
            <a:off x="8210193" y="3286125"/>
            <a:ext cx="2969897" cy="2878138"/>
          </a:xfrm>
        </p:spPr>
        <p:txBody>
          <a:bodyPr>
            <a:normAutofit/>
          </a:bodyPr>
          <a:lstStyle/>
          <a:p>
            <a:pPr marL="285750" indent="-285750">
              <a:lnSpc>
                <a:spcPct val="120000"/>
              </a:lnSpc>
              <a:buFont typeface="Arial" charset="2"/>
              <a:buChar char="•"/>
            </a:pPr>
            <a:r>
              <a:rPr lang="en-US" sz="1600"/>
              <a:t>"Direct search factorization" </a:t>
            </a:r>
            <a:endParaRPr lang="en-US"/>
          </a:p>
          <a:p>
            <a:pPr marL="285750" indent="-285750">
              <a:lnSpc>
                <a:spcPct val="120000"/>
              </a:lnSpc>
              <a:buFont typeface="Arial" charset="2"/>
              <a:buChar char="•"/>
            </a:pPr>
            <a:r>
              <a:rPr lang="en-US" sz="1600">
                <a:solidFill>
                  <a:srgbClr val="404040"/>
                </a:solidFill>
              </a:rPr>
              <a:t>2 </a:t>
            </a:r>
            <a:r>
              <a:rPr lang="en-US" sz="1600" err="1">
                <a:solidFill>
                  <a:srgbClr val="404040"/>
                </a:solidFill>
              </a:rPr>
              <a:t>Shorcuts</a:t>
            </a:r>
            <a:endParaRPr lang="en-US" sz="1600">
              <a:solidFill>
                <a:srgbClr val="404040"/>
              </a:solidFill>
            </a:endParaRPr>
          </a:p>
          <a:p>
            <a:pPr marL="285750" indent="-285750">
              <a:lnSpc>
                <a:spcPct val="120000"/>
              </a:lnSpc>
              <a:buFont typeface="Arial" charset="2"/>
              <a:buChar char="•"/>
            </a:pPr>
            <a:r>
              <a:rPr lang="en-US" sz="1600"/>
              <a:t>Tree Method</a:t>
            </a:r>
          </a:p>
          <a:p>
            <a:pPr marL="285750" indent="-285750">
              <a:lnSpc>
                <a:spcPct val="120000"/>
              </a:lnSpc>
              <a:buFont typeface="Arial" charset="2"/>
              <a:buChar char="•"/>
            </a:pPr>
            <a:r>
              <a:rPr lang="en-US" sz="1600"/>
              <a:t>"Cake" Method</a:t>
            </a:r>
            <a:endParaRPr lang="en-US" sz="1600">
              <a:solidFill>
                <a:schemeClr val="tx1"/>
              </a:solidFill>
            </a:endParaRPr>
          </a:p>
        </p:txBody>
      </p:sp>
    </p:spTree>
    <p:extLst>
      <p:ext uri="{BB962C8B-B14F-4D97-AF65-F5344CB8AC3E}">
        <p14:creationId xmlns:p14="http://schemas.microsoft.com/office/powerpoint/2010/main" val="410065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2795A-8DA2-448F-B314-F091A9A5B4A8}"/>
              </a:ext>
            </a:extLst>
          </p:cNvPr>
          <p:cNvSpPr>
            <a:spLocks noGrp="1"/>
          </p:cNvSpPr>
          <p:nvPr>
            <p:ph type="title"/>
          </p:nvPr>
        </p:nvSpPr>
        <p:spPr/>
        <p:txBody>
          <a:bodyPr/>
          <a:lstStyle/>
          <a:p>
            <a:r>
              <a:rPr lang="en-US"/>
              <a:t>The Strategies</a:t>
            </a:r>
          </a:p>
        </p:txBody>
      </p:sp>
      <p:sp>
        <p:nvSpPr>
          <p:cNvPr id="3" name="Text Placeholder 2">
            <a:extLst>
              <a:ext uri="{FF2B5EF4-FFF2-40B4-BE49-F238E27FC236}">
                <a16:creationId xmlns:a16="http://schemas.microsoft.com/office/drawing/2014/main" id="{056FEC91-DD57-404A-87C1-21BFF23AF236}"/>
              </a:ext>
            </a:extLst>
          </p:cNvPr>
          <p:cNvSpPr>
            <a:spLocks noGrp="1"/>
          </p:cNvSpPr>
          <p:nvPr>
            <p:ph type="body" idx="1"/>
          </p:nvPr>
        </p:nvSpPr>
        <p:spPr/>
        <p:txBody>
          <a:bodyPr/>
          <a:lstStyle/>
          <a:p>
            <a:pPr algn="ctr"/>
            <a:r>
              <a:rPr lang="en-US"/>
              <a:t>Identifying Number Relations</a:t>
            </a:r>
            <a:endParaRPr lang="en-US">
              <a:solidFill>
                <a:schemeClr val="tx1"/>
              </a:solidFill>
            </a:endParaRPr>
          </a:p>
        </p:txBody>
      </p:sp>
      <p:sp>
        <p:nvSpPr>
          <p:cNvPr id="7" name="Text Placeholder 6">
            <a:extLst>
              <a:ext uri="{FF2B5EF4-FFF2-40B4-BE49-F238E27FC236}">
                <a16:creationId xmlns:a16="http://schemas.microsoft.com/office/drawing/2014/main" id="{61600267-F5C7-4B83-A05D-68D7E02E7F70}"/>
              </a:ext>
            </a:extLst>
          </p:cNvPr>
          <p:cNvSpPr>
            <a:spLocks noGrp="1"/>
          </p:cNvSpPr>
          <p:nvPr>
            <p:ph sz="half" idx="2"/>
          </p:nvPr>
        </p:nvSpPr>
        <p:spPr/>
        <p:txBody>
          <a:bodyPr vert="horz" lIns="91440" tIns="45720" rIns="91440" bIns="45720" rtlCol="0" anchor="t">
            <a:normAutofit/>
          </a:bodyPr>
          <a:lstStyle/>
          <a:p>
            <a:pPr algn="ctr"/>
            <a:r>
              <a:rPr lang="en-US"/>
              <a:t>Patterns in certain multiplication tables e.g. 5 times table will have a ones digit of either 5 or 0, the 9 times table decreases by one in the ones place and increases by one in the tens place </a:t>
            </a:r>
            <a:r>
              <a:rPr lang="en-US" err="1"/>
              <a:t>ie</a:t>
            </a:r>
            <a:r>
              <a:rPr lang="en-US"/>
              <a:t> 9, 18, 27, 36</a:t>
            </a:r>
          </a:p>
          <a:p>
            <a:pPr algn="ctr"/>
            <a:r>
              <a:rPr lang="en-US"/>
              <a:t>Rehearsing generalizations around prime numbers </a:t>
            </a:r>
            <a:r>
              <a:rPr lang="en-US" err="1"/>
              <a:t>ie</a:t>
            </a:r>
            <a:r>
              <a:rPr lang="en-US"/>
              <a:t> a prime number is only divisible by 1 or itself</a:t>
            </a:r>
          </a:p>
        </p:txBody>
      </p:sp>
      <p:pic>
        <p:nvPicPr>
          <p:cNvPr id="17" name="Picture 17" descr="Screen Shot 2017-11-06 at 21.58.48.png">
            <a:extLst>
              <a:ext uri="{FF2B5EF4-FFF2-40B4-BE49-F238E27FC236}">
                <a16:creationId xmlns:a16="http://schemas.microsoft.com/office/drawing/2014/main" id="{E9E62042-3445-4939-9476-9098DA3576A6}"/>
              </a:ext>
            </a:extLst>
          </p:cNvPr>
          <p:cNvPicPr>
            <a:picLocks noGrp="1" noChangeAspect="1"/>
          </p:cNvPicPr>
          <p:nvPr>
            <p:ph sz="quarter" idx="4"/>
          </p:nvPr>
        </p:nvPicPr>
        <p:blipFill>
          <a:blip r:embed="rId2"/>
          <a:stretch>
            <a:fillRect/>
          </a:stretch>
        </p:blipFill>
        <p:spPr>
          <a:xfrm>
            <a:off x="6924675" y="1428750"/>
            <a:ext cx="4308327" cy="4947181"/>
          </a:xfrm>
          <a:prstGeom prst="rect">
            <a:avLst/>
          </a:prstGeom>
        </p:spPr>
      </p:pic>
    </p:spTree>
    <p:extLst>
      <p:ext uri="{BB962C8B-B14F-4D97-AF65-F5344CB8AC3E}">
        <p14:creationId xmlns:p14="http://schemas.microsoft.com/office/powerpoint/2010/main" val="269681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2795A-8DA2-448F-B314-F091A9A5B4A8}"/>
              </a:ext>
            </a:extLst>
          </p:cNvPr>
          <p:cNvSpPr>
            <a:spLocks noGrp="1"/>
          </p:cNvSpPr>
          <p:nvPr>
            <p:ph type="title"/>
          </p:nvPr>
        </p:nvSpPr>
        <p:spPr/>
        <p:txBody>
          <a:bodyPr/>
          <a:lstStyle/>
          <a:p>
            <a:pPr marL="285750" indent="-285750">
              <a:lnSpc>
                <a:spcPct val="120000"/>
              </a:lnSpc>
              <a:spcBef>
                <a:spcPts val="1000"/>
              </a:spcBef>
              <a:buChar char="•"/>
            </a:pPr>
            <a:r>
              <a:rPr lang="en-US" sz="1600"/>
              <a:t>Even numbers are always divisible by 2</a:t>
            </a:r>
          </a:p>
          <a:p>
            <a:pPr marL="285750" indent="-285750">
              <a:lnSpc>
                <a:spcPct val="120000"/>
              </a:lnSpc>
              <a:spcBef>
                <a:spcPts val="1000"/>
              </a:spcBef>
              <a:buChar char="•"/>
            </a:pPr>
            <a:r>
              <a:rPr lang="en-US" sz="1600"/>
              <a:t>Numbers which digits add up to 3, 6, or 9 are divisible by 3</a:t>
            </a:r>
          </a:p>
          <a:p>
            <a:pPr marL="285750" indent="-285750">
              <a:lnSpc>
                <a:spcPct val="120000"/>
              </a:lnSpc>
              <a:spcBef>
                <a:spcPts val="1000"/>
              </a:spcBef>
              <a:buChar char="•"/>
            </a:pPr>
            <a:r>
              <a:rPr lang="en-US" sz="1600"/>
              <a:t>Numbers which end in 0 or 5 are divisible by 5</a:t>
            </a:r>
          </a:p>
          <a:p>
            <a:pPr marL="285750" indent="-285750">
              <a:lnSpc>
                <a:spcPct val="120000"/>
              </a:lnSpc>
              <a:spcBef>
                <a:spcPts val="1000"/>
              </a:spcBef>
              <a:buChar char="•"/>
            </a:pPr>
            <a:r>
              <a:rPr lang="en-US" sz="1600"/>
              <a:t>Numbers that yield an even answer when divided by 2 also divide by 4</a:t>
            </a:r>
          </a:p>
          <a:p>
            <a:pPr marL="285750" indent="-285750">
              <a:lnSpc>
                <a:spcPct val="120000"/>
              </a:lnSpc>
              <a:spcBef>
                <a:spcPts val="1000"/>
              </a:spcBef>
              <a:buChar char="•"/>
            </a:pPr>
            <a:r>
              <a:rPr lang="en-US" sz="1600"/>
              <a:t>Even numbers that also divide by 3 are divisible by 6</a:t>
            </a:r>
          </a:p>
          <a:p>
            <a:pPr marL="285750" indent="-285750">
              <a:lnSpc>
                <a:spcPct val="120000"/>
              </a:lnSpc>
              <a:spcBef>
                <a:spcPts val="1000"/>
              </a:spcBef>
              <a:buChar char="•"/>
            </a:pPr>
            <a:r>
              <a:rPr lang="en-US" sz="1600"/>
              <a:t>Numbers that are still even after three divisions by 2 are divisible by 8</a:t>
            </a:r>
          </a:p>
          <a:p>
            <a:pPr marL="285750" indent="-285750">
              <a:lnSpc>
                <a:spcPct val="120000"/>
              </a:lnSpc>
              <a:spcBef>
                <a:spcPts val="1000"/>
              </a:spcBef>
              <a:buChar char="•"/>
            </a:pPr>
            <a:r>
              <a:rPr lang="en-US" sz="1600"/>
              <a:t>Two digit numbers ending in 0 are divisible by 10</a:t>
            </a:r>
          </a:p>
          <a:p>
            <a:pPr marL="285750" indent="-285750">
              <a:lnSpc>
                <a:spcPct val="120000"/>
              </a:lnSpc>
              <a:spcBef>
                <a:spcPts val="1000"/>
              </a:spcBef>
              <a:buChar char="•"/>
            </a:pPr>
            <a:r>
              <a:rPr lang="en-US" sz="1600"/>
              <a:t>Numbers below 100 that have double digits are divisible by 11.</a:t>
            </a:r>
            <a:endParaRPr lang="en-US" sz="1600">
              <a:solidFill>
                <a:schemeClr val="tx1"/>
              </a:solidFill>
            </a:endParaRPr>
          </a:p>
        </p:txBody>
      </p:sp>
      <p:sp>
        <p:nvSpPr>
          <p:cNvPr id="3" name="Text Placeholder 2">
            <a:extLst>
              <a:ext uri="{FF2B5EF4-FFF2-40B4-BE49-F238E27FC236}">
                <a16:creationId xmlns:a16="http://schemas.microsoft.com/office/drawing/2014/main" id="{056FEC91-DD57-404A-87C1-21BFF23AF236}"/>
              </a:ext>
            </a:extLst>
          </p:cNvPr>
          <p:cNvSpPr>
            <a:spLocks noGrp="1"/>
          </p:cNvSpPr>
          <p:nvPr>
            <p:ph type="body" sz="half" idx="2"/>
          </p:nvPr>
        </p:nvSpPr>
        <p:spPr>
          <a:xfrm>
            <a:off x="1559943" y="4562475"/>
            <a:ext cx="8825659" cy="1676400"/>
          </a:xfrm>
        </p:spPr>
        <p:txBody>
          <a:bodyPr>
            <a:normAutofit/>
          </a:bodyPr>
          <a:lstStyle/>
          <a:p>
            <a:pPr algn="ctr"/>
            <a:r>
              <a:rPr lang="en-US" sz="4800" cap="small">
                <a:solidFill>
                  <a:srgbClr val="ACD433"/>
                </a:solidFill>
              </a:rPr>
              <a:t>Divisibility Strategies</a:t>
            </a:r>
            <a:endParaRPr lang="en-US" sz="4800">
              <a:solidFill>
                <a:schemeClr val="tx1"/>
              </a:solidFill>
            </a:endParaRPr>
          </a:p>
        </p:txBody>
      </p:sp>
      <p:sp>
        <p:nvSpPr>
          <p:cNvPr id="4" name="Text Placeholder 3">
            <a:extLst>
              <a:ext uri="{FF2B5EF4-FFF2-40B4-BE49-F238E27FC236}">
                <a16:creationId xmlns:a16="http://schemas.microsoft.com/office/drawing/2014/main" id="{73B45CC5-6A35-43C4-BC87-D31A8F5D0DB1}"/>
              </a:ext>
            </a:extLst>
          </p:cNvPr>
          <p:cNvSpPr>
            <a:spLocks noGrp="1"/>
          </p:cNvSpPr>
          <p:nvPr>
            <p:ph type="body" sz="half" idx="4294967295"/>
          </p:nvPr>
        </p:nvSpPr>
        <p:spPr>
          <a:xfrm>
            <a:off x="0" y="3194050"/>
            <a:ext cx="3128963" cy="2833688"/>
          </a:xfrm>
        </p:spPr>
        <p:txBody>
          <a:bodyPr/>
          <a:lstStyle/>
          <a:p>
            <a:pPr marL="285750" indent="-285750">
              <a:buFont typeface="Arial" charset="2"/>
              <a:buChar char="•"/>
            </a:pPr>
            <a:endParaRPr lang="en-US">
              <a:solidFill>
                <a:srgbClr val="404040"/>
              </a:solidFill>
              <a:latin typeface="Century Gothic"/>
              <a:ea typeface="Verdana"/>
              <a:cs typeface="Verdana"/>
            </a:endParaRPr>
          </a:p>
          <a:p>
            <a:endParaRPr lang="en-US"/>
          </a:p>
        </p:txBody>
      </p:sp>
    </p:spTree>
    <p:extLst>
      <p:ext uri="{BB962C8B-B14F-4D97-AF65-F5344CB8AC3E}">
        <p14:creationId xmlns:p14="http://schemas.microsoft.com/office/powerpoint/2010/main" val="166228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2795A-8DA2-448F-B314-F091A9A5B4A8}"/>
              </a:ext>
            </a:extLst>
          </p:cNvPr>
          <p:cNvSpPr>
            <a:spLocks noGrp="1"/>
          </p:cNvSpPr>
          <p:nvPr>
            <p:ph type="title"/>
          </p:nvPr>
        </p:nvSpPr>
        <p:spPr/>
        <p:txBody>
          <a:bodyPr/>
          <a:lstStyle/>
          <a:p>
            <a:r>
              <a:rPr lang="en-US"/>
              <a:t>The Strategies:</a:t>
            </a:r>
            <a:r>
              <a:rPr lang="en-US" sz="3200"/>
              <a:t> Identifying Prime Numbers</a:t>
            </a:r>
          </a:p>
        </p:txBody>
      </p:sp>
      <p:sp>
        <p:nvSpPr>
          <p:cNvPr id="10" name="Text Placeholder 9">
            <a:extLst>
              <a:ext uri="{FF2B5EF4-FFF2-40B4-BE49-F238E27FC236}">
                <a16:creationId xmlns:a16="http://schemas.microsoft.com/office/drawing/2014/main" id="{C4716BE8-4D59-46C2-94FF-796FA55FAEC8}"/>
              </a:ext>
            </a:extLst>
          </p:cNvPr>
          <p:cNvSpPr>
            <a:spLocks noGrp="1"/>
          </p:cNvSpPr>
          <p:nvPr>
            <p:ph type="body" idx="1"/>
          </p:nvPr>
        </p:nvSpPr>
        <p:spPr/>
        <p:txBody>
          <a:bodyPr/>
          <a:lstStyle/>
          <a:p>
            <a:pPr algn="ctr"/>
            <a:r>
              <a:rPr lang="en-US"/>
              <a:t>Direct Search Factorization</a:t>
            </a:r>
          </a:p>
        </p:txBody>
      </p:sp>
      <p:pic>
        <p:nvPicPr>
          <p:cNvPr id="23" name="Picture 23" descr="Screen Shot 2017-11-06 at 22.11.24.png">
            <a:extLst>
              <a:ext uri="{FF2B5EF4-FFF2-40B4-BE49-F238E27FC236}">
                <a16:creationId xmlns:a16="http://schemas.microsoft.com/office/drawing/2014/main" id="{871C1215-4DFB-4B3D-9EB5-01BBF51D43FE}"/>
              </a:ext>
            </a:extLst>
          </p:cNvPr>
          <p:cNvPicPr>
            <a:picLocks noGrp="1" noChangeAspect="1"/>
          </p:cNvPicPr>
          <p:nvPr>
            <p:ph type="pic" idx="15"/>
          </p:nvPr>
        </p:nvPicPr>
        <p:blipFill rotWithShape="1">
          <a:blip r:embed="rId2"/>
          <a:srcRect l="8090" r="8090"/>
          <a:stretch/>
        </p:blipFill>
        <p:spPr>
          <a:prstGeom prst="rect">
            <a:avLst/>
          </a:prstGeom>
        </p:spPr>
      </p:pic>
      <p:sp>
        <p:nvSpPr>
          <p:cNvPr id="12" name="Text Placeholder 11">
            <a:extLst>
              <a:ext uri="{FF2B5EF4-FFF2-40B4-BE49-F238E27FC236}">
                <a16:creationId xmlns:a16="http://schemas.microsoft.com/office/drawing/2014/main" id="{013C6D9E-F7F1-46E1-998D-FDC40B97781C}"/>
              </a:ext>
            </a:extLst>
          </p:cNvPr>
          <p:cNvSpPr>
            <a:spLocks noGrp="1"/>
          </p:cNvSpPr>
          <p:nvPr>
            <p:ph type="body" sz="half" idx="18"/>
          </p:nvPr>
        </p:nvSpPr>
        <p:spPr>
          <a:xfrm>
            <a:off x="565277" y="5108575"/>
            <a:ext cx="3760661" cy="1555750"/>
          </a:xfrm>
        </p:spPr>
        <p:txBody>
          <a:bodyPr>
            <a:normAutofit fontScale="85000" lnSpcReduction="20000"/>
          </a:bodyPr>
          <a:lstStyle/>
          <a:p>
            <a:pPr marL="285750" indent="-285750">
              <a:lnSpc>
                <a:spcPct val="120000"/>
              </a:lnSpc>
              <a:buChar char="•"/>
            </a:pPr>
            <a:r>
              <a:rPr lang="en-US"/>
              <a:t>All possible factors are systematically tested using trial division to see if they actually divide the given number</a:t>
            </a:r>
          </a:p>
          <a:p>
            <a:pPr marL="285750" indent="-285750">
              <a:lnSpc>
                <a:spcPct val="120000"/>
              </a:lnSpc>
              <a:buChar char="•"/>
            </a:pPr>
            <a:r>
              <a:rPr lang="en-US">
                <a:solidFill>
                  <a:srgbClr val="404040"/>
                </a:solidFill>
              </a:rPr>
              <a:t>When using this method on a number , only divisors up to n(^-2) need to be tested. This is true since if all integers less than this had been tried</a:t>
            </a:r>
          </a:p>
          <a:p>
            <a:pPr marL="285750" indent="-285750" algn="just">
              <a:lnSpc>
                <a:spcPct val="120000"/>
              </a:lnSpc>
              <a:buChar char="•"/>
            </a:pPr>
            <a:endParaRPr lang="en-US">
              <a:solidFill>
                <a:srgbClr val="404040"/>
              </a:solidFill>
            </a:endParaRPr>
          </a:p>
        </p:txBody>
      </p:sp>
      <p:sp>
        <p:nvSpPr>
          <p:cNvPr id="14" name="Text Placeholder 13">
            <a:extLst>
              <a:ext uri="{FF2B5EF4-FFF2-40B4-BE49-F238E27FC236}">
                <a16:creationId xmlns:a16="http://schemas.microsoft.com/office/drawing/2014/main" id="{49BC9025-B869-4EE2-B768-A75EE669E851}"/>
              </a:ext>
            </a:extLst>
          </p:cNvPr>
          <p:cNvSpPr>
            <a:spLocks noGrp="1"/>
          </p:cNvSpPr>
          <p:nvPr>
            <p:ph type="body" sz="quarter" idx="3"/>
          </p:nvPr>
        </p:nvSpPr>
        <p:spPr>
          <a:xfrm>
            <a:off x="4568744" y="4076700"/>
            <a:ext cx="3046766" cy="651156"/>
          </a:xfrm>
        </p:spPr>
        <p:txBody>
          <a:bodyPr/>
          <a:lstStyle/>
          <a:p>
            <a:pPr algn="ctr"/>
            <a:r>
              <a:rPr lang="en-US"/>
              <a:t>"Shortcuts"</a:t>
            </a:r>
          </a:p>
        </p:txBody>
      </p:sp>
      <p:sp>
        <p:nvSpPr>
          <p:cNvPr id="16" name="Text Placeholder 15">
            <a:extLst>
              <a:ext uri="{FF2B5EF4-FFF2-40B4-BE49-F238E27FC236}">
                <a16:creationId xmlns:a16="http://schemas.microsoft.com/office/drawing/2014/main" id="{942C9418-4915-44EA-9E28-EA463B7D68BD}"/>
              </a:ext>
            </a:extLst>
          </p:cNvPr>
          <p:cNvSpPr>
            <a:spLocks noGrp="1"/>
          </p:cNvSpPr>
          <p:nvPr>
            <p:ph type="body" sz="half" idx="19"/>
          </p:nvPr>
        </p:nvSpPr>
        <p:spPr>
          <a:xfrm>
            <a:off x="4486275" y="4723681"/>
            <a:ext cx="3051175" cy="1902361"/>
          </a:xfrm>
        </p:spPr>
        <p:txBody>
          <a:bodyPr>
            <a:normAutofit fontScale="85000" lnSpcReduction="20000"/>
          </a:bodyPr>
          <a:lstStyle/>
          <a:p>
            <a:pPr marL="285750" indent="-285750">
              <a:lnSpc>
                <a:spcPct val="120000"/>
              </a:lnSpc>
              <a:buFont typeface="Arial" charset="2"/>
              <a:buChar char="•"/>
            </a:pPr>
            <a:r>
              <a:rPr lang="en-US"/>
              <a:t>Shortcut 1: Only test prime numbers smaller than the number you are testing as possible factors</a:t>
            </a:r>
            <a:endParaRPr lang="en-US">
              <a:solidFill>
                <a:srgbClr val="000000"/>
              </a:solidFill>
            </a:endParaRPr>
          </a:p>
          <a:p>
            <a:pPr marL="285750" indent="-285750">
              <a:lnSpc>
                <a:spcPct val="120000"/>
              </a:lnSpc>
              <a:buFont typeface="Arial" charset="2"/>
              <a:buChar char="•"/>
            </a:pPr>
            <a:r>
              <a:rPr lang="en-US"/>
              <a:t>Shortcut 2: (Advanced) Suppose one number </a:t>
            </a:r>
            <a:r>
              <a:rPr lang="en-US" i="1"/>
              <a:t>is</a:t>
            </a:r>
            <a:r>
              <a:rPr lang="en-US"/>
              <a:t> a factor of N and that it is </a:t>
            </a:r>
            <a:r>
              <a:rPr lang="en-US" b="1"/>
              <a:t>smaller</a:t>
            </a:r>
            <a:r>
              <a:rPr lang="en-US"/>
              <a:t> than the </a:t>
            </a:r>
            <a:r>
              <a:rPr lang="en-US" b="1"/>
              <a:t>square-root</a:t>
            </a:r>
            <a:r>
              <a:rPr lang="en-US"/>
              <a:t> of the number N. Then the second factor must be </a:t>
            </a:r>
            <a:r>
              <a:rPr lang="en-US" b="1"/>
              <a:t>larger </a:t>
            </a:r>
            <a:r>
              <a:rPr lang="en-US"/>
              <a:t>than the square-root</a:t>
            </a:r>
            <a:endParaRPr lang="en-US">
              <a:solidFill>
                <a:schemeClr val="tx1"/>
              </a:solidFill>
            </a:endParaRPr>
          </a:p>
        </p:txBody>
      </p:sp>
      <p:sp>
        <p:nvSpPr>
          <p:cNvPr id="7" name="Text Placeholder 6">
            <a:extLst>
              <a:ext uri="{FF2B5EF4-FFF2-40B4-BE49-F238E27FC236}">
                <a16:creationId xmlns:a16="http://schemas.microsoft.com/office/drawing/2014/main" id="{61600267-F5C7-4B83-A05D-68D7E02E7F70}"/>
              </a:ext>
            </a:extLst>
          </p:cNvPr>
          <p:cNvSpPr>
            <a:spLocks noGrp="1"/>
          </p:cNvSpPr>
          <p:nvPr>
            <p:ph type="body" sz="quarter" idx="13"/>
          </p:nvPr>
        </p:nvSpPr>
        <p:spPr>
          <a:xfrm>
            <a:off x="7981950" y="3914775"/>
            <a:ext cx="3050438" cy="651154"/>
          </a:xfrm>
        </p:spPr>
        <p:txBody>
          <a:bodyPr/>
          <a:lstStyle/>
          <a:p>
            <a:pPr algn="ctr"/>
            <a:r>
              <a:rPr lang="en-US"/>
              <a:t>Methods</a:t>
            </a:r>
          </a:p>
        </p:txBody>
      </p:sp>
      <p:pic>
        <p:nvPicPr>
          <p:cNvPr id="9" name="Picture 10" descr="Screen Shot 2017-11-06 at 22.18.54.png">
            <a:extLst>
              <a:ext uri="{FF2B5EF4-FFF2-40B4-BE49-F238E27FC236}">
                <a16:creationId xmlns:a16="http://schemas.microsoft.com/office/drawing/2014/main" id="{6CF1FBC2-4604-4761-81A8-92CC963FBF5D}"/>
              </a:ext>
            </a:extLst>
          </p:cNvPr>
          <p:cNvPicPr>
            <a:picLocks noGrp="1" noChangeAspect="1"/>
          </p:cNvPicPr>
          <p:nvPr>
            <p:ph type="pic" idx="22"/>
          </p:nvPr>
        </p:nvPicPr>
        <p:blipFill rotWithShape="1">
          <a:blip r:embed="rId3"/>
          <a:srcRect l="-705" t="5935" r="704" b="7822"/>
          <a:stretch/>
        </p:blipFill>
        <p:spPr>
          <a:xfrm>
            <a:off x="8696866" y="1771650"/>
            <a:ext cx="2267622" cy="2342267"/>
          </a:xfrm>
          <a:prstGeom prst="rect">
            <a:avLst/>
          </a:prstGeom>
        </p:spPr>
      </p:pic>
      <p:sp>
        <p:nvSpPr>
          <p:cNvPr id="8" name="Text Placeholder 7">
            <a:extLst>
              <a:ext uri="{FF2B5EF4-FFF2-40B4-BE49-F238E27FC236}">
                <a16:creationId xmlns:a16="http://schemas.microsoft.com/office/drawing/2014/main" id="{32DA83CF-5CD4-4533-ABDA-743FB2CA56D6}"/>
              </a:ext>
            </a:extLst>
          </p:cNvPr>
          <p:cNvSpPr>
            <a:spLocks noGrp="1"/>
          </p:cNvSpPr>
          <p:nvPr>
            <p:ph type="body" sz="half" idx="20"/>
          </p:nvPr>
        </p:nvSpPr>
        <p:spPr>
          <a:xfrm>
            <a:off x="7666932" y="4459288"/>
            <a:ext cx="4139306" cy="2481262"/>
          </a:xfrm>
        </p:spPr>
        <p:txBody>
          <a:bodyPr>
            <a:normAutofit fontScale="92500" lnSpcReduction="10000"/>
          </a:bodyPr>
          <a:lstStyle/>
          <a:p>
            <a:pPr marL="285750" indent="-285750" algn="just">
              <a:lnSpc>
                <a:spcPct val="120000"/>
              </a:lnSpc>
              <a:buFont typeface="Arial" charset="2"/>
              <a:buChar char="•"/>
            </a:pPr>
            <a:r>
              <a:rPr lang="en-US"/>
              <a:t>Tree Method: Factorization trees</a:t>
            </a:r>
          </a:p>
          <a:p>
            <a:pPr marL="285750" indent="-285750" algn="just">
              <a:lnSpc>
                <a:spcPct val="120000"/>
              </a:lnSpc>
              <a:buFont typeface="Arial" charset="2"/>
              <a:buChar char="•"/>
            </a:pPr>
            <a:r>
              <a:rPr lang="en-US"/>
              <a:t>"Cake" Method : Similar to long division creates and upside-down cake. Write the division sign upside down the try to divide by the lowest prime number (2), if it does not work try the next prime number until you find one that divides. Then write the quotient underneath and do the steps again. Keep using the patter until your quotient can only be 1.</a:t>
            </a:r>
          </a:p>
        </p:txBody>
      </p:sp>
      <p:pic>
        <p:nvPicPr>
          <p:cNvPr id="5" name="Picture 5" descr="Screen Shot 2017-11-06 at 22.15.50.png">
            <a:extLst>
              <a:ext uri="{FF2B5EF4-FFF2-40B4-BE49-F238E27FC236}">
                <a16:creationId xmlns:a16="http://schemas.microsoft.com/office/drawing/2014/main" id="{6E7CB85A-7395-42D2-ACCC-641AA0A1D94E}"/>
              </a:ext>
            </a:extLst>
          </p:cNvPr>
          <p:cNvPicPr>
            <a:picLocks noGrp="1" noChangeAspect="1"/>
          </p:cNvPicPr>
          <p:nvPr>
            <p:ph type="pic" idx="21"/>
          </p:nvPr>
        </p:nvPicPr>
        <p:blipFill rotWithShape="1">
          <a:blip r:embed="rId4"/>
          <a:srcRect l="-253" r="1669" b="239"/>
          <a:stretch/>
        </p:blipFill>
        <p:spPr>
          <a:xfrm>
            <a:off x="4373404" y="2316163"/>
            <a:ext cx="3533934" cy="1874837"/>
          </a:xfrm>
          <a:prstGeom prst="rect">
            <a:avLst/>
          </a:prstGeom>
        </p:spPr>
      </p:pic>
    </p:spTree>
    <p:extLst>
      <p:ext uri="{BB962C8B-B14F-4D97-AF65-F5344CB8AC3E}">
        <p14:creationId xmlns:p14="http://schemas.microsoft.com/office/powerpoint/2010/main" val="1355479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796" y="0"/>
            <a:ext cx="5116304" cy="2283824"/>
          </a:xfrm>
        </p:spPr>
        <p:txBody>
          <a:bodyPr/>
          <a:lstStyle/>
          <a:p>
            <a:r>
              <a:rPr lang="en-US" sz="2800" b="1"/>
              <a:t>Original Minesweeper Rules</a:t>
            </a:r>
          </a:p>
        </p:txBody>
      </p:sp>
      <p:sp>
        <p:nvSpPr>
          <p:cNvPr id="4" name="Text Placeholder 3"/>
          <p:cNvSpPr>
            <a:spLocks noGrp="1"/>
          </p:cNvSpPr>
          <p:nvPr>
            <p:ph type="body" idx="1"/>
          </p:nvPr>
        </p:nvSpPr>
        <p:spPr>
          <a:xfrm>
            <a:off x="647158" y="1471144"/>
            <a:ext cx="5474242" cy="4624856"/>
          </a:xfrm>
        </p:spPr>
        <p:txBody>
          <a:bodyPr numCol="2">
            <a:normAutofit fontScale="70000" lnSpcReduction="20000"/>
          </a:bodyPr>
          <a:lstStyle/>
          <a:p>
            <a:r>
              <a:rPr lang="en-US" b="1"/>
              <a:t>1. Select a difficulty level.    </a:t>
            </a:r>
            <a:r>
              <a:rPr lang="en-US"/>
              <a:t>  </a:t>
            </a:r>
          </a:p>
          <a:p>
            <a:r>
              <a:rPr lang="en-US" b="1"/>
              <a:t>2. Click any square, preferably towards the middle.</a:t>
            </a:r>
            <a:r>
              <a:rPr lang="en-US"/>
              <a:t> Left clicking uncovers the contents of a given tile. Right clicking or holding alt while clicking marks a tile as a suspected bomb.  </a:t>
            </a:r>
          </a:p>
          <a:p>
            <a:r>
              <a:rPr lang="en-US" b="1"/>
              <a:t>3. Check the numbers to find bombs.</a:t>
            </a:r>
            <a:r>
              <a:rPr lang="en-US"/>
              <a:t> As you uncover tiles, you will see numbers revealed. A number means that there are that number of bombs touching that tile (both sides, top/bottom, and diagonally). If you see a 1 on the board, it means that square is touching exactly 1 mine.  </a:t>
            </a:r>
            <a:endParaRPr lang="en-US" b="1"/>
          </a:p>
          <a:p>
            <a:pPr algn="r"/>
            <a:r>
              <a:rPr lang="en-US" b="1"/>
              <a:t>4. Click known safe squares.</a:t>
            </a:r>
            <a:r>
              <a:rPr lang="en-US"/>
              <a:t> Eliminate squares that can't possibly contain mines by left clicking. Say you found a 1, and you're pretty sure where the mine for that 1 is. You can click all the other squares around that 1 to open them, because the 1 can only be in contact with a single mine.  </a:t>
            </a:r>
          </a:p>
          <a:p>
            <a:pPr algn="r"/>
            <a:r>
              <a:rPr lang="en-US" b="1"/>
              <a:t>5. Keep moving through a process of elimination.</a:t>
            </a:r>
            <a:r>
              <a:rPr lang="en-US"/>
              <a:t>  </a:t>
            </a:r>
          </a:p>
          <a:p>
            <a:pPr algn="r"/>
            <a:r>
              <a:rPr lang="en-US" b="1"/>
              <a:t>6. Practice.</a:t>
            </a:r>
            <a:r>
              <a:rPr lang="en-US"/>
              <a:t> After you master Beginner, move on to Intermediate, and then to Expert. As you go on, you'll notice yourself losing less often. </a:t>
            </a:r>
          </a:p>
          <a:p>
            <a:endParaRPr lang="en-US"/>
          </a:p>
        </p:txBody>
      </p:sp>
      <p:pic>
        <p:nvPicPr>
          <p:cNvPr id="5" name="Content Placeholder 4" descr="Screen Shot 2017-11-07 at 11.02.16.png"/>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251" b="581"/>
          <a:stretch/>
        </p:blipFill>
        <p:spPr>
          <a:xfrm>
            <a:off x="7140575" y="990600"/>
            <a:ext cx="4302125" cy="5054600"/>
          </a:xfrm>
        </p:spPr>
      </p:pic>
    </p:spTree>
    <p:extLst>
      <p:ext uri="{BB962C8B-B14F-4D97-AF65-F5344CB8AC3E}">
        <p14:creationId xmlns:p14="http://schemas.microsoft.com/office/powerpoint/2010/main" val="2798511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2</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Ion Boardroom</vt:lpstr>
      <vt:lpstr>Math Minesweeper: Identifying Prime Numbers</vt:lpstr>
      <vt:lpstr>The Aim:  Identifying Prime Numbers</vt:lpstr>
      <vt:lpstr>The Levels:  Level Easy &amp; Medium</vt:lpstr>
      <vt:lpstr>The Levels:  Level Hard</vt:lpstr>
      <vt:lpstr>The Strategies</vt:lpstr>
      <vt:lpstr>The Strategies</vt:lpstr>
      <vt:lpstr>Even numbers are always divisible by 2 Numbers which digits add up to 3, 6, or 9 are divisible by 3 Numbers which end in 0 or 5 are divisible by 5 Numbers that yield an even answer when divided by 2 also divide by 4 Even numbers that also divide by 3 are divisible by 6 Numbers that are still even after three divisions by 2 are divisible by 8 Two digit numbers ending in 0 are divisible by 10 Numbers below 100 that have double digits are divisible by 11.</vt:lpstr>
      <vt:lpstr>The Strategies: Identifying Prime Numbers</vt:lpstr>
      <vt:lpstr>Original Minesweeper Rules</vt:lpstr>
      <vt:lpstr>The Rules</vt:lpstr>
      <vt:lpstr>Justification</vt:lpstr>
      <vt:lpstr>Math Fact Fluency </vt:lpstr>
      <vt:lpstr>Identifying &amp; Generalizing Patterns</vt:lpstr>
      <vt:lpstr>International School of the Hague</vt:lpstr>
      <vt:lpstr>British National Curriculum 2014</vt:lpstr>
      <vt:lpstr>PowerPoint Presentation</vt:lpstr>
      <vt:lpstr>Math Minesweeper 2017</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Minesweeper: Identifying Prime Numbers</dc:title>
  <cp:revision>2</cp:revision>
  <dcterms:modified xsi:type="dcterms:W3CDTF">2018-01-11T14:09:00Z</dcterms:modified>
</cp:coreProperties>
</file>